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  <p:sldMasterId id="2147483689" r:id="rId3"/>
    <p:sldMasterId id="2147483672" r:id="rId4"/>
    <p:sldMasterId id="2147483690" r:id="rId5"/>
  </p:sldMasterIdLst>
  <p:notesMasterIdLst>
    <p:notesMasterId r:id="rId14"/>
  </p:notesMasterIdLst>
  <p:handoutMasterIdLst>
    <p:handoutMasterId r:id="rId15"/>
  </p:handoutMasterIdLst>
  <p:sldIdLst>
    <p:sldId id="480" r:id="rId6"/>
    <p:sldId id="479" r:id="rId7"/>
    <p:sldId id="435" r:id="rId8"/>
    <p:sldId id="456" r:id="rId9"/>
    <p:sldId id="436" r:id="rId10"/>
    <p:sldId id="474" r:id="rId11"/>
    <p:sldId id="475" r:id="rId12"/>
    <p:sldId id="473" r:id="rId13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5">
          <p15:clr>
            <a:srgbClr val="A4A3A4"/>
          </p15:clr>
        </p15:guide>
        <p15:guide id="2" pos="38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0">
          <p15:clr>
            <a:srgbClr val="A4A3A4"/>
          </p15:clr>
        </p15:guide>
        <p15:guide id="2" pos="214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E09"/>
    <a:srgbClr val="FF0000"/>
    <a:srgbClr val="0000CC"/>
    <a:srgbClr val="FF5050"/>
    <a:srgbClr val="000000"/>
    <a:srgbClr val="0066FF"/>
    <a:srgbClr val="FC5D04"/>
    <a:srgbClr val="292929"/>
    <a:srgbClr val="2934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28" autoAdjust="0"/>
  </p:normalViewPr>
  <p:slideViewPr>
    <p:cSldViewPr>
      <p:cViewPr varScale="1">
        <p:scale>
          <a:sx n="81" d="100"/>
          <a:sy n="81" d="100"/>
        </p:scale>
        <p:origin x="725" y="58"/>
      </p:cViewPr>
      <p:guideLst>
        <p:guide orient="horz" pos="2175"/>
        <p:guide pos="38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2186"/>
    </p:cViewPr>
  </p:sorterViewPr>
  <p:notesViewPr>
    <p:cSldViewPr>
      <p:cViewPr varScale="1">
        <p:scale>
          <a:sx n="51" d="100"/>
          <a:sy n="51" d="100"/>
        </p:scale>
        <p:origin x="-2124" y="-90"/>
      </p:cViewPr>
      <p:guideLst>
        <p:guide orient="horz" pos="2900"/>
        <p:guide pos="21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3188E6-ACED-4FAB-896E-D77F63690D35}" type="datetimeFigureOut">
              <a:rPr lang="zh-CN" altLang="en-US"/>
              <a:t>2022/4/2</a:t>
            </a:fld>
            <a:endParaRPr lang="en-US" altLang="zh-CN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/>
            </a:lvl1pPr>
          </a:lstStyle>
          <a:p>
            <a:fld id="{FC34286A-3669-46F7-89E3-4932C782FFD0}" type="slidenum">
              <a:rPr lang="zh-CN" altLang="en-US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5600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B866D-3BFF-45CB-B171-D7F369C4974A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F03E9-1770-4304-A14B-2054A969F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68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951184"/>
            <a:ext cx="11829027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20" y="0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8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A0830-9C2E-4844-85C2-B9CE3BC40A84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C5ABA-8317-4350-92FB-EDD085A2E11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980728"/>
            <a:ext cx="10972800" cy="5145435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B2B3D-1A15-46BA-B8A8-104F1BD38F5B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5D801-5008-425C-901D-EF59B7A4709D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1374218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1129501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0875560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10630577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10374400" y="692238"/>
            <a:ext cx="194390" cy="145815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 userDrawn="1"/>
        </p:nvCxnSpPr>
        <p:spPr bwMode="auto">
          <a:xfrm>
            <a:off x="-12000" y="764704"/>
            <a:ext cx="1220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 userDrawn="1"/>
        </p:nvSpPr>
        <p:spPr>
          <a:xfrm>
            <a:off x="10219183" y="217668"/>
            <a:ext cx="1507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0070C0"/>
                </a:solidFill>
                <a:latin typeface="+mn-ea"/>
                <a:ea typeface="+mn-ea"/>
              </a:rPr>
              <a:t> 管理会计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34318-5EF7-4A0F-A61E-71ACF53AD563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8F52E-0B5D-4A21-A958-BE537684E8B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64825664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23448621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247" y="4406903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1359760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89786" y="1600203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98911760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694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694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83429670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01279205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220717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951184"/>
            <a:ext cx="11829027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20" y="0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8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标题 3"/>
          <p:cNvSpPr txBox="1"/>
          <p:nvPr userDrawn="1"/>
        </p:nvSpPr>
        <p:spPr bwMode="auto">
          <a:xfrm>
            <a:off x="192088" y="214313"/>
            <a:ext cx="6840537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      和            的结构分析与应用</a:t>
            </a:r>
            <a:r>
              <a:rPr lang="zh-CN" altLang="en-US" sz="4400" b="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6" name="矩形 5"/>
          <p:cNvSpPr>
            <a:spLocks noChangeArrowheads="1"/>
          </p:cNvSpPr>
          <p:nvPr userDrawn="1"/>
        </p:nvSpPr>
        <p:spPr bwMode="auto">
          <a:xfrm>
            <a:off x="1239838" y="214313"/>
            <a:ext cx="7493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40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栈</a:t>
            </a:r>
          </a:p>
        </p:txBody>
      </p:sp>
      <p:sp>
        <p:nvSpPr>
          <p:cNvPr id="7" name="矩形 6"/>
          <p:cNvSpPr>
            <a:spLocks noChangeArrowheads="1"/>
          </p:cNvSpPr>
          <p:nvPr userDrawn="1"/>
        </p:nvSpPr>
        <p:spPr bwMode="auto">
          <a:xfrm>
            <a:off x="2408238" y="214313"/>
            <a:ext cx="13144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40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队列</a:t>
            </a:r>
          </a:p>
        </p:txBody>
      </p:sp>
      <p:sp>
        <p:nvSpPr>
          <p:cNvPr id="8" name="矩形 7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9" name="Line 10"/>
          <p:cNvSpPr>
            <a:spLocks noChangeShapeType="1"/>
          </p:cNvSpPr>
          <p:nvPr userDrawn="1"/>
        </p:nvSpPr>
        <p:spPr bwMode="auto">
          <a:xfrm>
            <a:off x="1847850" y="1989138"/>
            <a:ext cx="8496300" cy="0"/>
          </a:xfrm>
          <a:prstGeom prst="line">
            <a:avLst/>
          </a:prstGeom>
          <a:noFill/>
          <a:ln w="9525">
            <a:solidFill>
              <a:srgbClr val="969696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386" y="273053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76840585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48412911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7039039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1"/>
            <a:ext cx="8042031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37010193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0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1393825" y="1989138"/>
            <a:ext cx="580707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2809875" y="3365500"/>
            <a:ext cx="4368800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2809875" y="4797425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0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2809875" y="1989138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1271588" y="3365500"/>
            <a:ext cx="5907087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2809875" y="4797425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0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2809875" y="1989138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2809875" y="3365500"/>
            <a:ext cx="4368800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1271588" y="4797425"/>
            <a:ext cx="5929312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 bwMode="auto">
          <a:xfrm>
            <a:off x="7248525" y="-26988"/>
            <a:ext cx="5010150" cy="6884988"/>
          </a:xfrm>
          <a:prstGeom prst="rect">
            <a:avLst/>
          </a:prstGeom>
          <a:solidFill>
            <a:schemeClr val="bg1">
              <a:lumMod val="7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3" name="任意多边形 2"/>
          <p:cNvSpPr/>
          <p:nvPr userDrawn="1"/>
        </p:nvSpPr>
        <p:spPr bwMode="auto">
          <a:xfrm>
            <a:off x="7248525" y="903288"/>
            <a:ext cx="4943475" cy="4143375"/>
          </a:xfrm>
          <a:custGeom>
            <a:avLst/>
            <a:gdLst>
              <a:gd name="T0" fmla="*/ 0 w 4940135"/>
              <a:gd name="T1" fmla="*/ 11866 h 4144488"/>
              <a:gd name="T2" fmla="*/ 1274202 w 4940135"/>
              <a:gd name="T3" fmla="*/ 4141150 h 4144488"/>
              <a:gd name="T4" fmla="*/ 4953907 w 4940135"/>
              <a:gd name="T5" fmla="*/ 2622332 h 4144488"/>
              <a:gd name="T6" fmla="*/ 4036958 w 4940135"/>
              <a:gd name="T7" fmla="*/ 0 h 4144488"/>
              <a:gd name="T8" fmla="*/ 0 w 4940135"/>
              <a:gd name="T9" fmla="*/ 11866 h 4144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40135" h="4144488">
                <a:moveTo>
                  <a:pt x="0" y="11875"/>
                </a:moveTo>
                <a:lnTo>
                  <a:pt x="1270660" y="4144488"/>
                </a:lnTo>
                <a:lnTo>
                  <a:pt x="4940135" y="2624446"/>
                </a:lnTo>
                <a:lnTo>
                  <a:pt x="4025735" y="0"/>
                </a:lnTo>
                <a:lnTo>
                  <a:pt x="0" y="1187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任意多边形 3"/>
          <p:cNvSpPr/>
          <p:nvPr userDrawn="1"/>
        </p:nvSpPr>
        <p:spPr bwMode="auto">
          <a:xfrm>
            <a:off x="11542713" y="-23813"/>
            <a:ext cx="665162" cy="3527426"/>
          </a:xfrm>
          <a:custGeom>
            <a:avLst/>
            <a:gdLst>
              <a:gd name="T0" fmla="*/ 0 w 665018"/>
              <a:gd name="T1" fmla="*/ 0 h 3526972"/>
              <a:gd name="T2" fmla="*/ 665450 w 665018"/>
              <a:gd name="T3" fmla="*/ 0 h 3526972"/>
              <a:gd name="T4" fmla="*/ 653565 w 665018"/>
              <a:gd name="T5" fmla="*/ 3528334 h 3526972"/>
              <a:gd name="T6" fmla="*/ 0 w 665018"/>
              <a:gd name="T7" fmla="*/ 0 h 35269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65018" h="3526972">
                <a:moveTo>
                  <a:pt x="0" y="0"/>
                </a:moveTo>
                <a:lnTo>
                  <a:pt x="665018" y="0"/>
                </a:lnTo>
                <a:cubicBezTo>
                  <a:pt x="661059" y="1175657"/>
                  <a:pt x="657101" y="2351315"/>
                  <a:pt x="653142" y="352697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任意多边形 4"/>
          <p:cNvSpPr/>
          <p:nvPr userDrawn="1"/>
        </p:nvSpPr>
        <p:spPr bwMode="auto">
          <a:xfrm>
            <a:off x="9867900" y="3538538"/>
            <a:ext cx="2351088" cy="3408362"/>
          </a:xfrm>
          <a:custGeom>
            <a:avLst/>
            <a:gdLst>
              <a:gd name="T0" fmla="*/ 2350636 w 2351314"/>
              <a:gd name="T1" fmla="*/ 0 h 3408218"/>
              <a:gd name="T2" fmla="*/ 1377141 w 2351314"/>
              <a:gd name="T3" fmla="*/ 3408650 h 3408218"/>
              <a:gd name="T4" fmla="*/ 130589 w 2351314"/>
              <a:gd name="T5" fmla="*/ 3349265 h 3408218"/>
              <a:gd name="T6" fmla="*/ 0 w 2351314"/>
              <a:gd name="T7" fmla="*/ 3004838 h 3408218"/>
              <a:gd name="T8" fmla="*/ 2350636 w 2351314"/>
              <a:gd name="T9" fmla="*/ 0 h 3408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51314" h="3408218">
                <a:moveTo>
                  <a:pt x="2351314" y="0"/>
                </a:moveTo>
                <a:lnTo>
                  <a:pt x="1377537" y="3408218"/>
                </a:lnTo>
                <a:lnTo>
                  <a:pt x="130628" y="3348841"/>
                </a:lnTo>
                <a:lnTo>
                  <a:pt x="0" y="3004457"/>
                </a:lnTo>
                <a:lnTo>
                  <a:pt x="2351314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951184"/>
            <a:ext cx="11829027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20" y="0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8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12192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7.gif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" Target="../slides/slid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C7A3333-C060-47CF-9D36-2CFB8EC77F88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AC8D966-5225-42BE-92A7-9F90258D87E0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15156-E74B-45BF-8FC9-143975F80238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C17ED-0432-49A9-8B5B-72B2584086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497835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23200" y="6461126"/>
            <a:ext cx="38608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+mj-lt"/>
                <a:ea typeface="+mn-ea"/>
              </a:defRPr>
            </a:lvl1pPr>
          </a:lstStyle>
          <a:p>
            <a:pPr eaLnBrk="1" hangingPunct="1">
              <a:defRPr/>
            </a:pPr>
            <a:r>
              <a:rPr lang="en-US" altLang="zh-CN">
                <a:solidFill>
                  <a:srgbClr val="163794"/>
                </a:solidFill>
              </a:rPr>
              <a:t>Company Logo</a:t>
            </a:r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73600" y="6461126"/>
            <a:ext cx="28448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200" b="0">
                <a:latin typeface="+mj-lt"/>
                <a:ea typeface="+mn-ea"/>
              </a:defRPr>
            </a:lvl1pPr>
          </a:lstStyle>
          <a:p>
            <a:pPr eaLnBrk="1" hangingPunct="1">
              <a:defRPr/>
            </a:pPr>
            <a:fld id="{90FE522A-ED29-4A89-9F16-E7938CF0FEB4}" type="slidenum">
              <a:rPr lang="zh-CN" altLang="en-US">
                <a:solidFill>
                  <a:srgbClr val="163794"/>
                </a:solidFill>
              </a:rPr>
              <a:t>‹#›</a:t>
            </a:fld>
            <a:endParaRPr lang="en-US" altLang="zh-CN">
              <a:solidFill>
                <a:srgbClr val="163794"/>
              </a:solidFill>
            </a:endParaRPr>
          </a:p>
        </p:txBody>
      </p:sp>
      <p:sp>
        <p:nvSpPr>
          <p:cNvPr id="1028" name="Rectangle 10"/>
          <p:cNvSpPr>
            <a:spLocks noChangeArrowheads="1"/>
          </p:cNvSpPr>
          <p:nvPr userDrawn="1"/>
        </p:nvSpPr>
        <p:spPr bwMode="gray">
          <a:xfrm>
            <a:off x="0" y="6477000"/>
            <a:ext cx="12192000" cy="381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sz="1800" b="0">
              <a:solidFill>
                <a:srgbClr val="163794"/>
              </a:solidFill>
              <a:ea typeface="宋体" panose="02010600030101010101" pitchFamily="2" charset="-122"/>
            </a:endParaRPr>
          </a:p>
        </p:txBody>
      </p:sp>
      <p:sp>
        <p:nvSpPr>
          <p:cNvPr id="1029" name="Text Box 11"/>
          <p:cNvSpPr txBox="1">
            <a:spLocks noChangeArrowheads="1"/>
          </p:cNvSpPr>
          <p:nvPr userDrawn="1"/>
        </p:nvSpPr>
        <p:spPr bwMode="auto">
          <a:xfrm>
            <a:off x="0" y="6491288"/>
            <a:ext cx="262129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1800" b="0">
                <a:solidFill>
                  <a:srgbClr val="163794"/>
                </a:solidFill>
                <a:ea typeface="宋体" panose="02010600030101010101" pitchFamily="2" charset="-122"/>
              </a:rPr>
              <a:t>www.weihaicollege.com</a:t>
            </a:r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4176184" y="6432550"/>
            <a:ext cx="20313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>
                <a:solidFill>
                  <a:srgbClr val="990000"/>
                </a:solidFill>
                <a:latin typeface="华文新魏" pitchFamily="2" charset="-122"/>
              </a:rPr>
              <a:t>分析检验技术</a:t>
            </a:r>
          </a:p>
        </p:txBody>
      </p:sp>
      <p:sp>
        <p:nvSpPr>
          <p:cNvPr id="1031" name="Text Box 13"/>
          <p:cNvSpPr txBox="1">
            <a:spLocks noChangeArrowheads="1"/>
          </p:cNvSpPr>
          <p:nvPr userDrawn="1"/>
        </p:nvSpPr>
        <p:spPr bwMode="auto">
          <a:xfrm>
            <a:off x="7440084" y="6477001"/>
            <a:ext cx="34163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00" b="0">
                <a:solidFill>
                  <a:srgbClr val="163794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威海职业学院生物与化学工程系</a:t>
            </a:r>
          </a:p>
        </p:txBody>
      </p:sp>
      <p:sp>
        <p:nvSpPr>
          <p:cNvPr id="114724" name="AutoShape 36"/>
          <p:cNvSpPr>
            <a:spLocks noChangeArrowheads="1"/>
          </p:cNvSpPr>
          <p:nvPr userDrawn="1"/>
        </p:nvSpPr>
        <p:spPr bwMode="auto">
          <a:xfrm>
            <a:off x="0" y="1"/>
            <a:ext cx="12192000" cy="8366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 b="0">
              <a:solidFill>
                <a:srgbClr val="163794"/>
              </a:solidFill>
              <a:ea typeface="宋体" panose="02010600030101010101" pitchFamily="2" charset="-122"/>
            </a:endParaRPr>
          </a:p>
        </p:txBody>
      </p:sp>
      <p:pic>
        <p:nvPicPr>
          <p:cNvPr id="1033" name="Picture 15" descr="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699684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WordArt 40"/>
          <p:cNvSpPr>
            <a:spLocks noChangeArrowheads="1" noChangeShapeType="1" noTextEdit="1"/>
          </p:cNvSpPr>
          <p:nvPr userDrawn="1"/>
        </p:nvSpPr>
        <p:spPr bwMode="auto">
          <a:xfrm>
            <a:off x="2832100" y="188914"/>
            <a:ext cx="7315200" cy="485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/>
            <a:r>
              <a:rPr lang="zh-CN" altLang="en-US" sz="3600" kern="10" spc="720"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华文行楷"/>
                <a:ea typeface="华文行楷"/>
              </a:rPr>
              <a:t>校污水处理厂水质指标检测</a:t>
            </a:r>
          </a:p>
        </p:txBody>
      </p:sp>
      <p:sp>
        <p:nvSpPr>
          <p:cNvPr id="1035" name="Text Box 46"/>
          <p:cNvSpPr txBox="1">
            <a:spLocks noChangeArrowheads="1"/>
          </p:cNvSpPr>
          <p:nvPr userDrawn="1"/>
        </p:nvSpPr>
        <p:spPr bwMode="auto">
          <a:xfrm>
            <a:off x="3407834" y="765175"/>
            <a:ext cx="42098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任务</a:t>
            </a:r>
            <a:r>
              <a:rPr lang="en-US" altLang="zh-CN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   </a:t>
            </a:r>
            <a:r>
              <a:rPr lang="zh-CN" altLang="en-US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处理水总硬度的测定</a:t>
            </a:r>
          </a:p>
        </p:txBody>
      </p:sp>
      <p:sp>
        <p:nvSpPr>
          <p:cNvPr id="114735" name="AutoShape 47"/>
          <p:cNvSpPr>
            <a:spLocks noChangeArrowheads="1"/>
          </p:cNvSpPr>
          <p:nvPr userDrawn="1"/>
        </p:nvSpPr>
        <p:spPr bwMode="gray">
          <a:xfrm>
            <a:off x="0" y="6237288"/>
            <a:ext cx="12192000" cy="290512"/>
          </a:xfrm>
          <a:prstGeom prst="can">
            <a:avLst>
              <a:gd name="adj" fmla="val 32032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 sz="2800">
              <a:solidFill>
                <a:srgbClr val="163794"/>
              </a:solidFill>
              <a:ea typeface="华文新魏" pitchFamily="2" charset="-122"/>
            </a:endParaRPr>
          </a:p>
        </p:txBody>
      </p:sp>
      <p:sp>
        <p:nvSpPr>
          <p:cNvPr id="1037" name="AutoShape 48"/>
          <p:cNvSpPr>
            <a:spLocks noChangeArrowheads="1"/>
          </p:cNvSpPr>
          <p:nvPr userDrawn="1"/>
        </p:nvSpPr>
        <p:spPr bwMode="auto">
          <a:xfrm>
            <a:off x="0" y="1196975"/>
            <a:ext cx="12192000" cy="5040313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2"/>
                    </a:gs>
                    <a:gs pos="100000">
                      <a:srgbClr val="838383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algn="ctr">
              <a:defRPr/>
            </a:pPr>
            <a:endParaRPr lang="zh-CN" altLang="en-US" sz="1800" b="0">
              <a:solidFill>
                <a:srgbClr val="163794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6453188"/>
            <a:ext cx="12192000" cy="40481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3000" b="0">
              <a:solidFill>
                <a:srgbClr val="000000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5" name="矩形 12"/>
          <p:cNvSpPr>
            <a:spLocks noChangeArrowheads="1"/>
          </p:cNvSpPr>
          <p:nvPr/>
        </p:nvSpPr>
        <p:spPr bwMode="auto">
          <a:xfrm>
            <a:off x="2" y="785813"/>
            <a:ext cx="12141200" cy="214312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15000">
                <a:srgbClr val="C4D6EB"/>
              </a:gs>
              <a:gs pos="30001">
                <a:srgbClr val="85C2FF"/>
              </a:gs>
              <a:gs pos="50000">
                <a:srgbClr val="5E9EFF"/>
              </a:gs>
              <a:gs pos="70000">
                <a:srgbClr val="85C2FF"/>
              </a:gs>
              <a:gs pos="85000">
                <a:srgbClr val="C4D6EB"/>
              </a:gs>
              <a:gs pos="100000">
                <a:srgbClr val="FFEBFA"/>
              </a:gs>
            </a:gsLst>
            <a:lin ang="1890000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 flipV="1">
            <a:off x="2" y="981077"/>
            <a:ext cx="568570" cy="74613"/>
          </a:xfrm>
          <a:prstGeom prst="rect">
            <a:avLst/>
          </a:prstGeom>
          <a:solidFill>
            <a:srgbClr val="F6C700"/>
          </a:soli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  <a:ea typeface="宋体" charset="-122"/>
            </a:endParaRPr>
          </a:p>
        </p:txBody>
      </p:sp>
      <p:sp>
        <p:nvSpPr>
          <p:cNvPr id="48155" name="Text Box 27"/>
          <p:cNvSpPr txBox="1">
            <a:spLocks noChangeArrowheads="1"/>
          </p:cNvSpPr>
          <p:nvPr/>
        </p:nvSpPr>
        <p:spPr bwMode="auto">
          <a:xfrm>
            <a:off x="0" y="6488116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sp>
        <p:nvSpPr>
          <p:cNvPr id="48157" name="Text Box 29"/>
          <p:cNvSpPr txBox="1">
            <a:spLocks noChangeArrowheads="1"/>
          </p:cNvSpPr>
          <p:nvPr/>
        </p:nvSpPr>
        <p:spPr bwMode="auto">
          <a:xfrm>
            <a:off x="0" y="6488116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pic>
        <p:nvPicPr>
          <p:cNvPr id="2055" name="Picture 30" descr="u=3635452436,3699882927&amp;fm=15&amp;gp=0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0339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31" descr="u=3635452436,3699882927&amp;fm=15&amp;gp=0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1723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3" name="AutoShape 25">
            <a:hlinkClick r:id="" action="ppaction://hlinkshowjump?jump=nextslide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9259277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下一页</a:t>
            </a:r>
          </a:p>
        </p:txBody>
      </p:sp>
      <p:sp>
        <p:nvSpPr>
          <p:cNvPr id="2" name="AutoShape 25">
            <a:hlinkClick r:id="" action="ppaction://hlinkshowjump?jump=endshow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10765694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退　出</a:t>
            </a:r>
          </a:p>
        </p:txBody>
      </p:sp>
      <p:sp>
        <p:nvSpPr>
          <p:cNvPr id="3" name="AutoShape 25">
            <a:hlinkClick r:id="rId15" action="ppaction://hlinksldjump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6156570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目　录</a:t>
            </a:r>
          </a:p>
        </p:txBody>
      </p:sp>
      <p:sp>
        <p:nvSpPr>
          <p:cNvPr id="4" name="AutoShape 25">
            <a:hlinkClick r:id="" action="ppaction://hlinkshowjump?jump=previousslide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7752863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上一页</a:t>
            </a:r>
          </a:p>
        </p:txBody>
      </p:sp>
    </p:spTree>
    <p:extLst>
      <p:ext uri="{BB962C8B-B14F-4D97-AF65-F5344CB8AC3E}">
        <p14:creationId xmlns:p14="http://schemas.microsoft.com/office/powerpoint/2010/main" val="3210603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6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57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91344" y="92845"/>
            <a:ext cx="5535745" cy="1106246"/>
            <a:chOff x="1271464" y="2420888"/>
            <a:chExt cx="4392488" cy="1106246"/>
          </a:xfrm>
        </p:grpSpPr>
        <p:sp>
          <p:nvSpPr>
            <p:cNvPr id="11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26882" y="2449916"/>
              <a:ext cx="41044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步骤三  评价经营安全程度</a:t>
              </a:r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119336" y="819029"/>
            <a:ext cx="4810024" cy="892552"/>
            <a:chOff x="11113" y="924693"/>
            <a:chExt cx="5445943" cy="892552"/>
          </a:xfrm>
        </p:grpSpPr>
        <p:pic>
          <p:nvPicPr>
            <p:cNvPr id="15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191999" y="924693"/>
              <a:ext cx="5000826" cy="89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一、安全边际与安全边际率</a:t>
              </a:r>
            </a:p>
          </p:txBody>
        </p:sp>
      </p:grpSp>
      <p:sp>
        <p:nvSpPr>
          <p:cNvPr id="127" name="燕尾形 126"/>
          <p:cNvSpPr/>
          <p:nvPr/>
        </p:nvSpPr>
        <p:spPr>
          <a:xfrm>
            <a:off x="1791164" y="3590609"/>
            <a:ext cx="1089189" cy="1183905"/>
          </a:xfrm>
          <a:prstGeom prst="chevron">
            <a:avLst>
              <a:gd name="adj" fmla="val 54429"/>
            </a:avLst>
          </a:prstGeom>
          <a:solidFill>
            <a:srgbClr val="EA61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5" tIns="60953" rIns="121905" bIns="60953" anchor="ctr"/>
          <a:lstStyle/>
          <a:p>
            <a:pPr algn="ctr" defTabSz="121907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7" name="燕尾形 156"/>
          <p:cNvSpPr/>
          <p:nvPr/>
        </p:nvSpPr>
        <p:spPr>
          <a:xfrm>
            <a:off x="2751146" y="3590609"/>
            <a:ext cx="1090814" cy="1183905"/>
          </a:xfrm>
          <a:prstGeom prst="chevron">
            <a:avLst>
              <a:gd name="adj" fmla="val 54429"/>
            </a:avLst>
          </a:prstGeom>
          <a:solidFill>
            <a:srgbClr val="EF93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5" tIns="60953" rIns="121905" bIns="60953" anchor="ctr"/>
          <a:lstStyle/>
          <a:p>
            <a:pPr algn="ctr" defTabSz="121907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8" name="燕尾形 157"/>
          <p:cNvSpPr/>
          <p:nvPr/>
        </p:nvSpPr>
        <p:spPr>
          <a:xfrm>
            <a:off x="3711128" y="3590609"/>
            <a:ext cx="1090814" cy="1183905"/>
          </a:xfrm>
          <a:prstGeom prst="chevron">
            <a:avLst>
              <a:gd name="adj" fmla="val 54429"/>
            </a:avLst>
          </a:prstGeom>
          <a:solidFill>
            <a:srgbClr val="EA5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5" tIns="60953" rIns="121905" bIns="60953" anchor="ctr"/>
          <a:lstStyle/>
          <a:p>
            <a:pPr algn="ctr" defTabSz="121907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9" name="燕尾形 158"/>
          <p:cNvSpPr/>
          <p:nvPr/>
        </p:nvSpPr>
        <p:spPr>
          <a:xfrm>
            <a:off x="4636275" y="3590609"/>
            <a:ext cx="1090814" cy="1183905"/>
          </a:xfrm>
          <a:prstGeom prst="chevron">
            <a:avLst>
              <a:gd name="adj" fmla="val 54429"/>
            </a:avLst>
          </a:prstGeom>
          <a:solidFill>
            <a:srgbClr val="009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5" tIns="60953" rIns="121905" bIns="60953" anchor="ctr"/>
          <a:lstStyle/>
          <a:p>
            <a:pPr algn="ctr" defTabSz="121907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60" name="直接连接符 159"/>
          <p:cNvCxnSpPr/>
          <p:nvPr/>
        </p:nvCxnSpPr>
        <p:spPr>
          <a:xfrm>
            <a:off x="8511036" y="1474884"/>
            <a:ext cx="0" cy="5266484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接连接符 160"/>
          <p:cNvCxnSpPr/>
          <p:nvPr/>
        </p:nvCxnSpPr>
        <p:spPr>
          <a:xfrm>
            <a:off x="3999122" y="3026784"/>
            <a:ext cx="0" cy="551122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接连接符 161"/>
          <p:cNvCxnSpPr/>
          <p:nvPr/>
        </p:nvCxnSpPr>
        <p:spPr>
          <a:xfrm>
            <a:off x="2079158" y="2367845"/>
            <a:ext cx="0" cy="121429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接连接符 162"/>
          <p:cNvCxnSpPr/>
          <p:nvPr/>
        </p:nvCxnSpPr>
        <p:spPr>
          <a:xfrm flipH="1" flipV="1">
            <a:off x="4959104" y="4755379"/>
            <a:ext cx="38752" cy="126171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/>
          <p:cNvCxnSpPr/>
          <p:nvPr/>
        </p:nvCxnSpPr>
        <p:spPr>
          <a:xfrm flipV="1">
            <a:off x="2943142" y="4755376"/>
            <a:ext cx="0" cy="49345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" name="组合 165"/>
          <p:cNvGrpSpPr/>
          <p:nvPr/>
        </p:nvGrpSpPr>
        <p:grpSpPr>
          <a:xfrm>
            <a:off x="1791164" y="1775459"/>
            <a:ext cx="3103451" cy="592386"/>
            <a:chOff x="814328" y="3219334"/>
            <a:chExt cx="2266827" cy="432536"/>
          </a:xfrm>
        </p:grpSpPr>
        <p:grpSp>
          <p:nvGrpSpPr>
            <p:cNvPr id="167" name="组合 166"/>
            <p:cNvGrpSpPr/>
            <p:nvPr/>
          </p:nvGrpSpPr>
          <p:grpSpPr>
            <a:xfrm>
              <a:off x="814328" y="3219334"/>
              <a:ext cx="2266827" cy="432536"/>
              <a:chOff x="2173927" y="3285519"/>
              <a:chExt cx="2876394" cy="548848"/>
            </a:xfrm>
          </p:grpSpPr>
          <p:grpSp>
            <p:nvGrpSpPr>
              <p:cNvPr id="169" name="组合 168"/>
              <p:cNvGrpSpPr/>
              <p:nvPr/>
            </p:nvGrpSpPr>
            <p:grpSpPr>
              <a:xfrm>
                <a:off x="2173927" y="3285519"/>
                <a:ext cx="2876394" cy="548848"/>
                <a:chOff x="4304043" y="1286668"/>
                <a:chExt cx="64140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71" name="圆角矩形 170"/>
                <p:cNvSpPr/>
                <p:nvPr/>
              </p:nvSpPr>
              <p:spPr>
                <a:xfrm>
                  <a:off x="4304043" y="1286668"/>
                  <a:ext cx="64140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2" name="圆角矩形 171"/>
                <p:cNvSpPr/>
                <p:nvPr/>
              </p:nvSpPr>
              <p:spPr>
                <a:xfrm>
                  <a:off x="4351923" y="1373339"/>
                  <a:ext cx="6323887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170" name="椭圆 169"/>
              <p:cNvSpPr/>
              <p:nvPr/>
            </p:nvSpPr>
            <p:spPr>
              <a:xfrm>
                <a:off x="2270357" y="3351544"/>
                <a:ext cx="394740" cy="394741"/>
              </a:xfrm>
              <a:prstGeom prst="ellipse">
                <a:avLst/>
              </a:prstGeom>
              <a:solidFill>
                <a:srgbClr val="EA6103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lang="zh-CN" altLang="en-US" sz="20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68" name="TextBox 167"/>
            <p:cNvSpPr txBox="1"/>
            <p:nvPr/>
          </p:nvSpPr>
          <p:spPr>
            <a:xfrm>
              <a:off x="1139540" y="3319207"/>
              <a:ext cx="1926672" cy="2247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2000" dirty="0">
                  <a:solidFill>
                    <a:schemeClr val="tx1"/>
                  </a:solidFill>
                </a:rPr>
                <a:t>安全边际</a:t>
              </a:r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2655148" y="5248832"/>
            <a:ext cx="3103451" cy="592386"/>
            <a:chOff x="814325" y="3219334"/>
            <a:chExt cx="2266826" cy="432536"/>
          </a:xfrm>
        </p:grpSpPr>
        <p:grpSp>
          <p:nvGrpSpPr>
            <p:cNvPr id="174" name="组合 173"/>
            <p:cNvGrpSpPr/>
            <p:nvPr/>
          </p:nvGrpSpPr>
          <p:grpSpPr>
            <a:xfrm>
              <a:off x="814325" y="3219334"/>
              <a:ext cx="2266826" cy="432536"/>
              <a:chOff x="2173923" y="3285519"/>
              <a:chExt cx="2876392" cy="548848"/>
            </a:xfrm>
          </p:grpSpPr>
          <p:grpSp>
            <p:nvGrpSpPr>
              <p:cNvPr id="176" name="组合 175"/>
              <p:cNvGrpSpPr/>
              <p:nvPr/>
            </p:nvGrpSpPr>
            <p:grpSpPr>
              <a:xfrm>
                <a:off x="2173923" y="3285519"/>
                <a:ext cx="2876392" cy="548848"/>
                <a:chOff x="4304035" y="1286668"/>
                <a:chExt cx="641403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78" name="圆角矩形 177"/>
                <p:cNvSpPr/>
                <p:nvPr/>
              </p:nvSpPr>
              <p:spPr>
                <a:xfrm>
                  <a:off x="4304035" y="1286668"/>
                  <a:ext cx="641403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9" name="圆角矩形 178"/>
                <p:cNvSpPr/>
                <p:nvPr/>
              </p:nvSpPr>
              <p:spPr>
                <a:xfrm>
                  <a:off x="4351922" y="1373339"/>
                  <a:ext cx="632387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177" name="椭圆 176"/>
              <p:cNvSpPr/>
              <p:nvPr/>
            </p:nvSpPr>
            <p:spPr>
              <a:xfrm>
                <a:off x="2288027" y="3372244"/>
                <a:ext cx="392760" cy="392761"/>
              </a:xfrm>
              <a:prstGeom prst="ellipse">
                <a:avLst/>
              </a:prstGeom>
              <a:solidFill>
                <a:srgbClr val="EF9322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rPr>
                  <a:t>2</a:t>
                </a:r>
                <a:endParaRPr lang="zh-CN" altLang="en-US" sz="20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75" name="TextBox 174"/>
            <p:cNvSpPr txBox="1"/>
            <p:nvPr/>
          </p:nvSpPr>
          <p:spPr>
            <a:xfrm>
              <a:off x="1249617" y="3331792"/>
              <a:ext cx="1808518" cy="2247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2000" dirty="0">
                  <a:solidFill>
                    <a:schemeClr val="tx1"/>
                  </a:solidFill>
                </a:rPr>
                <a:t>安全边际率</a:t>
              </a:r>
            </a:p>
          </p:txBody>
        </p:sp>
      </p:grpSp>
      <p:grpSp>
        <p:nvGrpSpPr>
          <p:cNvPr id="180" name="组合 179"/>
          <p:cNvGrpSpPr/>
          <p:nvPr/>
        </p:nvGrpSpPr>
        <p:grpSpPr>
          <a:xfrm>
            <a:off x="3651791" y="2447689"/>
            <a:ext cx="3103451" cy="592386"/>
            <a:chOff x="814328" y="3219334"/>
            <a:chExt cx="2266829" cy="432536"/>
          </a:xfrm>
        </p:grpSpPr>
        <p:grpSp>
          <p:nvGrpSpPr>
            <p:cNvPr id="181" name="组合 180"/>
            <p:cNvGrpSpPr/>
            <p:nvPr/>
          </p:nvGrpSpPr>
          <p:grpSpPr>
            <a:xfrm>
              <a:off x="814328" y="3219334"/>
              <a:ext cx="2266829" cy="432536"/>
              <a:chOff x="2173927" y="3285519"/>
              <a:chExt cx="2876396" cy="548848"/>
            </a:xfrm>
          </p:grpSpPr>
          <p:grpSp>
            <p:nvGrpSpPr>
              <p:cNvPr id="183" name="组合 182"/>
              <p:cNvGrpSpPr/>
              <p:nvPr/>
            </p:nvGrpSpPr>
            <p:grpSpPr>
              <a:xfrm>
                <a:off x="2173927" y="3285519"/>
                <a:ext cx="2876396" cy="548848"/>
                <a:chOff x="4304043" y="1286668"/>
                <a:chExt cx="641404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85" name="圆角矩形 184"/>
                <p:cNvSpPr/>
                <p:nvPr/>
              </p:nvSpPr>
              <p:spPr>
                <a:xfrm>
                  <a:off x="4304043" y="1286668"/>
                  <a:ext cx="641404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6" name="圆角矩形 185"/>
                <p:cNvSpPr/>
                <p:nvPr/>
              </p:nvSpPr>
              <p:spPr>
                <a:xfrm>
                  <a:off x="4351923" y="1373339"/>
                  <a:ext cx="632388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184" name="椭圆 183"/>
              <p:cNvSpPr>
                <a:spLocks/>
              </p:cNvSpPr>
              <p:nvPr/>
            </p:nvSpPr>
            <p:spPr>
              <a:xfrm>
                <a:off x="2307129" y="3376773"/>
                <a:ext cx="392761" cy="392761"/>
              </a:xfrm>
              <a:prstGeom prst="ellipse">
                <a:avLst/>
              </a:prstGeom>
              <a:solidFill>
                <a:srgbClr val="EA5E66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  <a:endParaRPr lang="zh-CN" altLang="en-US" sz="20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82" name="TextBox 181"/>
            <p:cNvSpPr txBox="1"/>
            <p:nvPr/>
          </p:nvSpPr>
          <p:spPr>
            <a:xfrm>
              <a:off x="1183671" y="3331792"/>
              <a:ext cx="1847692" cy="2247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2000" dirty="0">
                  <a:solidFill>
                    <a:schemeClr val="tx1"/>
                  </a:solidFill>
                </a:rPr>
                <a:t>保本点作业率</a:t>
              </a: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4671109" y="6017095"/>
            <a:ext cx="3103451" cy="592386"/>
            <a:chOff x="814328" y="3219334"/>
            <a:chExt cx="2266828" cy="432536"/>
          </a:xfrm>
        </p:grpSpPr>
        <p:grpSp>
          <p:nvGrpSpPr>
            <p:cNvPr id="188" name="组合 187"/>
            <p:cNvGrpSpPr/>
            <p:nvPr/>
          </p:nvGrpSpPr>
          <p:grpSpPr>
            <a:xfrm>
              <a:off x="814328" y="3219334"/>
              <a:ext cx="2266828" cy="432536"/>
              <a:chOff x="2173927" y="3285519"/>
              <a:chExt cx="2876395" cy="548848"/>
            </a:xfrm>
          </p:grpSpPr>
          <p:grpSp>
            <p:nvGrpSpPr>
              <p:cNvPr id="190" name="组合 189"/>
              <p:cNvGrpSpPr/>
              <p:nvPr/>
            </p:nvGrpSpPr>
            <p:grpSpPr>
              <a:xfrm>
                <a:off x="2173927" y="3285519"/>
                <a:ext cx="2876395" cy="548848"/>
                <a:chOff x="4304043" y="1286668"/>
                <a:chExt cx="641404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92" name="圆角矩形 191"/>
                <p:cNvSpPr/>
                <p:nvPr/>
              </p:nvSpPr>
              <p:spPr>
                <a:xfrm>
                  <a:off x="4304043" y="1286668"/>
                  <a:ext cx="641404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3" name="圆角矩形 192"/>
                <p:cNvSpPr/>
                <p:nvPr/>
              </p:nvSpPr>
              <p:spPr>
                <a:xfrm>
                  <a:off x="4351923" y="1373339"/>
                  <a:ext cx="632388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191" name="椭圆 190"/>
              <p:cNvSpPr/>
              <p:nvPr/>
            </p:nvSpPr>
            <p:spPr>
              <a:xfrm>
                <a:off x="2280388" y="3389371"/>
                <a:ext cx="392761" cy="392761"/>
              </a:xfrm>
              <a:prstGeom prst="ellipse">
                <a:avLst/>
              </a:prstGeom>
              <a:solidFill>
                <a:srgbClr val="0099A9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rPr>
                  <a:t>4</a:t>
                </a:r>
                <a:endParaRPr lang="zh-CN" altLang="en-US" sz="20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89" name="TextBox 188"/>
            <p:cNvSpPr txBox="1"/>
            <p:nvPr/>
          </p:nvSpPr>
          <p:spPr>
            <a:xfrm>
              <a:off x="1085352" y="3345963"/>
              <a:ext cx="1926671" cy="2247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2000" dirty="0">
                  <a:solidFill>
                    <a:schemeClr val="tx1"/>
                  </a:solidFill>
                </a:rPr>
                <a:t>经营杠杆系数</a:t>
              </a:r>
            </a:p>
          </p:txBody>
        </p:sp>
      </p:grpSp>
      <p:grpSp>
        <p:nvGrpSpPr>
          <p:cNvPr id="194" name="组合 193"/>
          <p:cNvGrpSpPr>
            <a:grpSpLocks noChangeAspect="1"/>
          </p:cNvGrpSpPr>
          <p:nvPr/>
        </p:nvGrpSpPr>
        <p:grpSpPr>
          <a:xfrm>
            <a:off x="5631092" y="3026785"/>
            <a:ext cx="2264906" cy="2161576"/>
            <a:chOff x="3197225" y="3458369"/>
            <a:chExt cx="533400" cy="487363"/>
          </a:xfrm>
          <a:solidFill>
            <a:schemeClr val="tx1"/>
          </a:solidFill>
        </p:grpSpPr>
        <p:sp>
          <p:nvSpPr>
            <p:cNvPr id="195" name="Oval 312"/>
            <p:cNvSpPr>
              <a:spLocks noChangeArrowheads="1"/>
            </p:cNvSpPr>
            <p:nvPr/>
          </p:nvSpPr>
          <p:spPr bwMode="auto">
            <a:xfrm>
              <a:off x="3568700" y="3458369"/>
              <a:ext cx="93663" cy="889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907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6" name="Freeform 313"/>
            <p:cNvSpPr>
              <a:spLocks/>
            </p:cNvSpPr>
            <p:nvPr/>
          </p:nvSpPr>
          <p:spPr bwMode="auto">
            <a:xfrm>
              <a:off x="3197225" y="3513932"/>
              <a:ext cx="533400" cy="431800"/>
            </a:xfrm>
            <a:custGeom>
              <a:avLst/>
              <a:gdLst>
                <a:gd name="T0" fmla="*/ 7 w 142"/>
                <a:gd name="T1" fmla="*/ 60 h 115"/>
                <a:gd name="T2" fmla="*/ 9 w 142"/>
                <a:gd name="T3" fmla="*/ 60 h 115"/>
                <a:gd name="T4" fmla="*/ 36 w 142"/>
                <a:gd name="T5" fmla="*/ 60 h 115"/>
                <a:gd name="T6" fmla="*/ 77 w 142"/>
                <a:gd name="T7" fmla="*/ 12 h 115"/>
                <a:gd name="T8" fmla="*/ 67 w 142"/>
                <a:gd name="T9" fmla="*/ 12 h 115"/>
                <a:gd name="T10" fmla="*/ 48 w 142"/>
                <a:gd name="T11" fmla="*/ 34 h 115"/>
                <a:gd name="T12" fmla="*/ 43 w 142"/>
                <a:gd name="T13" fmla="*/ 36 h 115"/>
                <a:gd name="T14" fmla="*/ 37 w 142"/>
                <a:gd name="T15" fmla="*/ 30 h 115"/>
                <a:gd name="T16" fmla="*/ 39 w 142"/>
                <a:gd name="T17" fmla="*/ 25 h 115"/>
                <a:gd name="T18" fmla="*/ 59 w 142"/>
                <a:gd name="T19" fmla="*/ 2 h 115"/>
                <a:gd name="T20" fmla="*/ 64 w 142"/>
                <a:gd name="T21" fmla="*/ 0 h 115"/>
                <a:gd name="T22" fmla="*/ 93 w 142"/>
                <a:gd name="T23" fmla="*/ 0 h 115"/>
                <a:gd name="T24" fmla="*/ 114 w 142"/>
                <a:gd name="T25" fmla="*/ 15 h 115"/>
                <a:gd name="T26" fmla="*/ 114 w 142"/>
                <a:gd name="T27" fmla="*/ 32 h 115"/>
                <a:gd name="T28" fmla="*/ 135 w 142"/>
                <a:gd name="T29" fmla="*/ 32 h 115"/>
                <a:gd name="T30" fmla="*/ 139 w 142"/>
                <a:gd name="T31" fmla="*/ 34 h 115"/>
                <a:gd name="T32" fmla="*/ 139 w 142"/>
                <a:gd name="T33" fmla="*/ 43 h 115"/>
                <a:gd name="T34" fmla="*/ 135 w 142"/>
                <a:gd name="T35" fmla="*/ 45 h 115"/>
                <a:gd name="T36" fmla="*/ 109 w 142"/>
                <a:gd name="T37" fmla="*/ 45 h 115"/>
                <a:gd name="T38" fmla="*/ 101 w 142"/>
                <a:gd name="T39" fmla="*/ 38 h 115"/>
                <a:gd name="T40" fmla="*/ 101 w 142"/>
                <a:gd name="T41" fmla="*/ 27 h 115"/>
                <a:gd name="T42" fmla="*/ 86 w 142"/>
                <a:gd name="T43" fmla="*/ 45 h 115"/>
                <a:gd name="T44" fmla="*/ 100 w 142"/>
                <a:gd name="T45" fmla="*/ 59 h 115"/>
                <a:gd name="T46" fmla="*/ 101 w 142"/>
                <a:gd name="T47" fmla="*/ 69 h 115"/>
                <a:gd name="T48" fmla="*/ 92 w 142"/>
                <a:gd name="T49" fmla="*/ 109 h 115"/>
                <a:gd name="T50" fmla="*/ 85 w 142"/>
                <a:gd name="T51" fmla="*/ 115 h 115"/>
                <a:gd name="T52" fmla="*/ 77 w 142"/>
                <a:gd name="T53" fmla="*/ 108 h 115"/>
                <a:gd name="T54" fmla="*/ 77 w 142"/>
                <a:gd name="T55" fmla="*/ 106 h 115"/>
                <a:gd name="T56" fmla="*/ 85 w 142"/>
                <a:gd name="T57" fmla="*/ 72 h 115"/>
                <a:gd name="T58" fmla="*/ 66 w 142"/>
                <a:gd name="T59" fmla="*/ 54 h 115"/>
                <a:gd name="T60" fmla="*/ 50 w 142"/>
                <a:gd name="T61" fmla="*/ 72 h 115"/>
                <a:gd name="T62" fmla="*/ 41 w 142"/>
                <a:gd name="T63" fmla="*/ 75 h 115"/>
                <a:gd name="T64" fmla="*/ 8 w 142"/>
                <a:gd name="T65" fmla="*/ 75 h 115"/>
                <a:gd name="T66" fmla="*/ 1 w 142"/>
                <a:gd name="T67" fmla="*/ 69 h 115"/>
                <a:gd name="T68" fmla="*/ 7 w 142"/>
                <a:gd name="T69" fmla="*/ 6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" h="115">
                  <a:moveTo>
                    <a:pt x="7" y="60"/>
                  </a:moveTo>
                  <a:cubicBezTo>
                    <a:pt x="7" y="60"/>
                    <a:pt x="8" y="60"/>
                    <a:pt x="9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5"/>
                    <a:pt x="45" y="36"/>
                    <a:pt x="43" y="36"/>
                  </a:cubicBezTo>
                  <a:cubicBezTo>
                    <a:pt x="40" y="36"/>
                    <a:pt x="37" y="33"/>
                    <a:pt x="37" y="30"/>
                  </a:cubicBezTo>
                  <a:cubicBezTo>
                    <a:pt x="37" y="28"/>
                    <a:pt x="38" y="26"/>
                    <a:pt x="39" y="2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1" y="1"/>
                    <a:pt x="62" y="0"/>
                    <a:pt x="6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12" y="14"/>
                    <a:pt x="114" y="15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7" y="32"/>
                    <a:pt x="138" y="33"/>
                    <a:pt x="139" y="34"/>
                  </a:cubicBezTo>
                  <a:cubicBezTo>
                    <a:pt x="142" y="36"/>
                    <a:pt x="142" y="40"/>
                    <a:pt x="139" y="43"/>
                  </a:cubicBezTo>
                  <a:cubicBezTo>
                    <a:pt x="138" y="44"/>
                    <a:pt x="137" y="44"/>
                    <a:pt x="135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1" y="44"/>
                    <a:pt x="101" y="38"/>
                    <a:pt x="101" y="3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9"/>
                    <a:pt x="103" y="62"/>
                    <a:pt x="101" y="6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13"/>
                    <a:pt x="88" y="115"/>
                    <a:pt x="85" y="115"/>
                  </a:cubicBezTo>
                  <a:cubicBezTo>
                    <a:pt x="80" y="115"/>
                    <a:pt x="77" y="112"/>
                    <a:pt x="77" y="108"/>
                  </a:cubicBezTo>
                  <a:cubicBezTo>
                    <a:pt x="77" y="107"/>
                    <a:pt x="77" y="106"/>
                    <a:pt x="77" y="106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48" y="75"/>
                    <a:pt x="41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5" y="75"/>
                    <a:pt x="2" y="73"/>
                    <a:pt x="1" y="69"/>
                  </a:cubicBezTo>
                  <a:cubicBezTo>
                    <a:pt x="0" y="65"/>
                    <a:pt x="2" y="61"/>
                    <a:pt x="7" y="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907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97" name="矩形 196"/>
          <p:cNvSpPr/>
          <p:nvPr/>
        </p:nvSpPr>
        <p:spPr>
          <a:xfrm>
            <a:off x="8688288" y="3637473"/>
            <a:ext cx="287771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000" b="1" dirty="0">
                <a:latin typeface="微软雅黑" pitchFamily="34" charset="-122"/>
                <a:ea typeface="微软雅黑" pitchFamily="34" charset="-122"/>
              </a:rPr>
              <a:t>反映经营安全</a:t>
            </a:r>
            <a:endParaRPr lang="en-US" altLang="zh-CN" sz="3000" b="1" dirty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000" b="1" dirty="0">
                <a:latin typeface="微软雅黑" pitchFamily="34" charset="-122"/>
                <a:ea typeface="微软雅黑" pitchFamily="34" charset="-122"/>
              </a:rPr>
              <a:t>程度的主要指标</a:t>
            </a:r>
          </a:p>
        </p:txBody>
      </p:sp>
    </p:spTree>
    <p:extLst>
      <p:ext uri="{BB962C8B-B14F-4D97-AF65-F5344CB8AC3E}">
        <p14:creationId xmlns:p14="http://schemas.microsoft.com/office/powerpoint/2010/main" val="38343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4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4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4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4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6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400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4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400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4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4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00"/>
                            </p:stCondLst>
                            <p:childTnLst>
                              <p:par>
                                <p:cTn id="5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4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4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300"/>
                            </p:stCondLst>
                            <p:childTnLst>
                              <p:par>
                                <p:cTn id="5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400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4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200"/>
                            </p:stCondLst>
                            <p:childTnLst>
                              <p:par>
                                <p:cTn id="6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4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4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600"/>
                            </p:stCondLst>
                            <p:childTnLst>
                              <p:par>
                                <p:cTn id="7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4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4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 animBg="1"/>
      <p:bldP spid="157" grpId="0" animBg="1"/>
      <p:bldP spid="158" grpId="0" animBg="1"/>
      <p:bldP spid="159" grpId="0" animBg="1"/>
      <p:bldP spid="19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119336" y="819029"/>
            <a:ext cx="4810024" cy="892552"/>
            <a:chOff x="11113" y="924693"/>
            <a:chExt cx="5445943" cy="892552"/>
          </a:xfrm>
        </p:grpSpPr>
        <p:pic>
          <p:nvPicPr>
            <p:cNvPr id="15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191999" y="924693"/>
              <a:ext cx="5000826" cy="89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一、安全边际与安全边际率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35360" y="1772816"/>
            <a:ext cx="2675374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安全边际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335360" y="2590197"/>
            <a:ext cx="3791575" cy="3791131"/>
            <a:chOff x="1249092" y="1220655"/>
            <a:chExt cx="2827683" cy="3548678"/>
          </a:xfrm>
        </p:grpSpPr>
        <p:sp>
          <p:nvSpPr>
            <p:cNvPr id="64" name="圆角矩形 63"/>
            <p:cNvSpPr/>
            <p:nvPr/>
          </p:nvSpPr>
          <p:spPr>
            <a:xfrm>
              <a:off x="1249092" y="1276910"/>
              <a:ext cx="2827683" cy="3492423"/>
            </a:xfrm>
            <a:prstGeom prst="roundRect">
              <a:avLst>
                <a:gd name="adj" fmla="val 467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2700000" scaled="1"/>
              <a:tileRect/>
            </a:gradFill>
            <a:ln w="222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397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9" tIns="34295" rIns="68589" bIns="34295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圆角矩形 64"/>
            <p:cNvSpPr/>
            <p:nvPr/>
          </p:nvSpPr>
          <p:spPr>
            <a:xfrm>
              <a:off x="1413534" y="1404609"/>
              <a:ext cx="2498799" cy="3118235"/>
            </a:xfrm>
            <a:prstGeom prst="roundRect">
              <a:avLst>
                <a:gd name="adj" fmla="val 0"/>
              </a:avLst>
            </a:prstGeom>
            <a:gradFill>
              <a:gsLst>
                <a:gs pos="52000">
                  <a:srgbClr val="F4F4F4"/>
                </a:gs>
                <a:gs pos="0">
                  <a:schemeClr val="bg1"/>
                </a:gs>
                <a:gs pos="100000">
                  <a:srgbClr val="E2E2E2"/>
                </a:gs>
              </a:gsLst>
              <a:lin ang="0" scaled="0"/>
            </a:gradFill>
            <a:ln w="25400">
              <a:noFill/>
            </a:ln>
            <a:effectLst>
              <a:outerShdw blurRad="177800" dist="889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9" tIns="34295" rIns="68589" bIns="34295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1474375" y="1466277"/>
              <a:ext cx="2377116" cy="160026"/>
              <a:chOff x="2149634" y="1165384"/>
              <a:chExt cx="3485832" cy="234632"/>
            </a:xfrm>
          </p:grpSpPr>
          <p:grpSp>
            <p:nvGrpSpPr>
              <p:cNvPr id="97" name="组合 96"/>
              <p:cNvGrpSpPr/>
              <p:nvPr/>
            </p:nvGrpSpPr>
            <p:grpSpPr>
              <a:xfrm>
                <a:off x="2149634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125" name="椭圆 124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椭圆 125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8" name="组合 97"/>
              <p:cNvGrpSpPr/>
              <p:nvPr/>
            </p:nvGrpSpPr>
            <p:grpSpPr>
              <a:xfrm>
                <a:off x="2510879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123" name="椭圆 122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4" name="椭圆 123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9" name="组合 98"/>
              <p:cNvGrpSpPr/>
              <p:nvPr/>
            </p:nvGrpSpPr>
            <p:grpSpPr>
              <a:xfrm>
                <a:off x="2872123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121" name="椭圆 120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2" name="椭圆 121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0" name="组合 99"/>
              <p:cNvGrpSpPr/>
              <p:nvPr/>
            </p:nvGrpSpPr>
            <p:grpSpPr>
              <a:xfrm>
                <a:off x="3233367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119" name="椭圆 118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0" name="椭圆 119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组合 100"/>
              <p:cNvGrpSpPr/>
              <p:nvPr/>
            </p:nvGrpSpPr>
            <p:grpSpPr>
              <a:xfrm>
                <a:off x="3594612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117" name="椭圆 116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椭圆 117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2" name="组合 101"/>
              <p:cNvGrpSpPr/>
              <p:nvPr/>
            </p:nvGrpSpPr>
            <p:grpSpPr>
              <a:xfrm>
                <a:off x="3955856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115" name="椭圆 114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6" name="椭圆 115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3" name="组合 102"/>
              <p:cNvGrpSpPr/>
              <p:nvPr/>
            </p:nvGrpSpPr>
            <p:grpSpPr>
              <a:xfrm>
                <a:off x="4317101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113" name="椭圆 112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椭圆 113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4" name="组合 103"/>
              <p:cNvGrpSpPr/>
              <p:nvPr/>
            </p:nvGrpSpPr>
            <p:grpSpPr>
              <a:xfrm>
                <a:off x="4678345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111" name="椭圆 110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椭圆 111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5" name="组合 104"/>
              <p:cNvGrpSpPr/>
              <p:nvPr/>
            </p:nvGrpSpPr>
            <p:grpSpPr>
              <a:xfrm>
                <a:off x="5039590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109" name="椭圆 108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0" name="椭圆 109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6" name="组合 105"/>
              <p:cNvGrpSpPr/>
              <p:nvPr/>
            </p:nvGrpSpPr>
            <p:grpSpPr>
              <a:xfrm>
                <a:off x="5400834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107" name="椭圆 106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椭圆 107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7" name="组合 66"/>
            <p:cNvGrpSpPr/>
            <p:nvPr/>
          </p:nvGrpSpPr>
          <p:grpSpPr>
            <a:xfrm>
              <a:off x="1515603" y="1220655"/>
              <a:ext cx="64560" cy="330785"/>
              <a:chOff x="2244442" y="772895"/>
              <a:chExt cx="94671" cy="485002"/>
            </a:xfrm>
          </p:grpSpPr>
          <p:sp>
            <p:nvSpPr>
              <p:cNvPr id="95" name="圆角矩形 94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6" name="圆角矩形 95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1762911" y="1220655"/>
              <a:ext cx="64560" cy="330785"/>
              <a:chOff x="2244442" y="772895"/>
              <a:chExt cx="94671" cy="485002"/>
            </a:xfrm>
          </p:grpSpPr>
          <p:sp>
            <p:nvSpPr>
              <p:cNvPr id="93" name="圆角矩形 92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4" name="圆角矩形 93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2010219" y="1220655"/>
              <a:ext cx="64560" cy="330785"/>
              <a:chOff x="2244442" y="772895"/>
              <a:chExt cx="94671" cy="485002"/>
            </a:xfrm>
          </p:grpSpPr>
          <p:sp>
            <p:nvSpPr>
              <p:cNvPr id="91" name="圆角矩形 90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2" name="圆角矩形 91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2257526" y="1220655"/>
              <a:ext cx="64560" cy="330785"/>
              <a:chOff x="2244442" y="772895"/>
              <a:chExt cx="94671" cy="485002"/>
            </a:xfrm>
          </p:grpSpPr>
          <p:sp>
            <p:nvSpPr>
              <p:cNvPr id="89" name="圆角矩形 88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0" name="圆角矩形 89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>
              <a:off x="2504835" y="1220655"/>
              <a:ext cx="64560" cy="330785"/>
              <a:chOff x="2244442" y="772895"/>
              <a:chExt cx="94671" cy="485002"/>
            </a:xfrm>
          </p:grpSpPr>
          <p:sp>
            <p:nvSpPr>
              <p:cNvPr id="87" name="圆角矩形 86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圆角矩形 87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>
              <a:off x="2752143" y="1220655"/>
              <a:ext cx="64560" cy="330785"/>
              <a:chOff x="2244442" y="772895"/>
              <a:chExt cx="94671" cy="485002"/>
            </a:xfrm>
          </p:grpSpPr>
          <p:sp>
            <p:nvSpPr>
              <p:cNvPr id="85" name="圆角矩形 84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6" name="圆角矩形 85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2999451" y="1220655"/>
              <a:ext cx="64560" cy="330785"/>
              <a:chOff x="2244442" y="772895"/>
              <a:chExt cx="94671" cy="485002"/>
            </a:xfrm>
          </p:grpSpPr>
          <p:sp>
            <p:nvSpPr>
              <p:cNvPr id="83" name="圆角矩形 82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4" name="圆角矩形 83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>
              <a:off x="3246759" y="1220655"/>
              <a:ext cx="64560" cy="330785"/>
              <a:chOff x="2244442" y="772895"/>
              <a:chExt cx="94671" cy="485002"/>
            </a:xfrm>
          </p:grpSpPr>
          <p:sp>
            <p:nvSpPr>
              <p:cNvPr id="81" name="圆角矩形 80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2" name="圆角矩形 81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5" name="组合 74"/>
            <p:cNvGrpSpPr/>
            <p:nvPr/>
          </p:nvGrpSpPr>
          <p:grpSpPr>
            <a:xfrm>
              <a:off x="3494067" y="1220655"/>
              <a:ext cx="64560" cy="330785"/>
              <a:chOff x="2244442" y="772895"/>
              <a:chExt cx="94671" cy="485002"/>
            </a:xfrm>
          </p:grpSpPr>
          <p:sp>
            <p:nvSpPr>
              <p:cNvPr id="79" name="圆角矩形 78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圆角矩形 79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3741375" y="1220655"/>
              <a:ext cx="64560" cy="330785"/>
              <a:chOff x="2244442" y="772895"/>
              <a:chExt cx="94671" cy="485002"/>
            </a:xfrm>
          </p:grpSpPr>
          <p:sp>
            <p:nvSpPr>
              <p:cNvPr id="77" name="圆角矩形 76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圆角矩形 77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28" name="文本框 124"/>
          <p:cNvSpPr txBox="1"/>
          <p:nvPr/>
        </p:nvSpPr>
        <p:spPr>
          <a:xfrm>
            <a:off x="670550" y="3260601"/>
            <a:ext cx="3047033" cy="2400647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FB85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安全边际是指企业实际或预计的销售量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或销售额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与保本销售量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或销售额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之间的差额，又称安全边际量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或安全边际额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grpSp>
        <p:nvGrpSpPr>
          <p:cNvPr id="164" name="组合 31"/>
          <p:cNvGrpSpPr>
            <a:grpSpLocks/>
          </p:cNvGrpSpPr>
          <p:nvPr/>
        </p:nvGrpSpPr>
        <p:grpSpPr bwMode="auto">
          <a:xfrm>
            <a:off x="4581980" y="1916832"/>
            <a:ext cx="6986628" cy="828316"/>
            <a:chOff x="344488" y="3789039"/>
            <a:chExt cx="5256584" cy="2193305"/>
          </a:xfrm>
        </p:grpSpPr>
        <p:sp>
          <p:nvSpPr>
            <p:cNvPr id="165" name="AutoShape 2"/>
            <p:cNvSpPr>
              <a:spLocks noChangeArrowheads="1"/>
            </p:cNvSpPr>
            <p:nvPr/>
          </p:nvSpPr>
          <p:spPr bwMode="ltGray">
            <a:xfrm>
              <a:off x="344860" y="3789039"/>
              <a:ext cx="5255841" cy="2193305"/>
            </a:xfrm>
            <a:prstGeom prst="roundRect">
              <a:avLst>
                <a:gd name="adj" fmla="val 2259"/>
              </a:avLst>
            </a:prstGeom>
            <a:solidFill>
              <a:schemeClr val="bg1"/>
            </a:solidFill>
            <a:ln w="2857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166" name="Rectangle 6"/>
            <p:cNvSpPr>
              <a:spLocks noChangeArrowheads="1"/>
            </p:cNvSpPr>
            <p:nvPr/>
          </p:nvSpPr>
          <p:spPr bwMode="black">
            <a:xfrm>
              <a:off x="344488" y="4248756"/>
              <a:ext cx="5256584" cy="1602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ts val="4000"/>
                </a:lnSpc>
              </a:pP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安全边际量</a:t>
              </a:r>
              <a:r>
                <a:rPr lang="en-US" altLang="zh-CN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=</a:t>
              </a: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实际或预计销售量</a:t>
              </a:r>
              <a:r>
                <a:rPr lang="en-US" altLang="zh-CN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-</a:t>
              </a: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保本销售量</a:t>
              </a:r>
              <a:endParaRPr lang="zh-CN" altLang="en-US" sz="2000" dirty="0">
                <a:latin typeface="黑体" pitchFamily="2" charset="-122"/>
                <a:ea typeface="黑体" pitchFamily="2" charset="-122"/>
              </a:endParaRPr>
            </a:p>
          </p:txBody>
        </p:sp>
      </p:grpSp>
      <p:grpSp>
        <p:nvGrpSpPr>
          <p:cNvPr id="167" name="组合 31"/>
          <p:cNvGrpSpPr>
            <a:grpSpLocks/>
          </p:cNvGrpSpPr>
          <p:nvPr/>
        </p:nvGrpSpPr>
        <p:grpSpPr bwMode="auto">
          <a:xfrm>
            <a:off x="4572079" y="2708920"/>
            <a:ext cx="6986628" cy="1118255"/>
            <a:chOff x="344488" y="3414020"/>
            <a:chExt cx="5256584" cy="2961037"/>
          </a:xfrm>
        </p:grpSpPr>
        <p:sp>
          <p:nvSpPr>
            <p:cNvPr id="168" name="AutoShape 2"/>
            <p:cNvSpPr>
              <a:spLocks noChangeArrowheads="1"/>
            </p:cNvSpPr>
            <p:nvPr/>
          </p:nvSpPr>
          <p:spPr bwMode="ltGray">
            <a:xfrm>
              <a:off x="344860" y="3789039"/>
              <a:ext cx="5255841" cy="2193305"/>
            </a:xfrm>
            <a:prstGeom prst="roundRect">
              <a:avLst>
                <a:gd name="adj" fmla="val 2259"/>
              </a:avLst>
            </a:prstGeom>
            <a:solidFill>
              <a:schemeClr val="bg1"/>
            </a:solidFill>
            <a:ln w="2857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169" name="Rectangle 6"/>
            <p:cNvSpPr>
              <a:spLocks noChangeArrowheads="1"/>
            </p:cNvSpPr>
            <p:nvPr/>
          </p:nvSpPr>
          <p:spPr bwMode="black">
            <a:xfrm>
              <a:off x="344488" y="3414020"/>
              <a:ext cx="5256584" cy="2961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ts val="4000"/>
                </a:lnSpc>
              </a:pP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安全边际额</a:t>
              </a:r>
              <a:r>
                <a:rPr lang="en-US" altLang="zh-CN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=</a:t>
              </a: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实际或预计销售额</a:t>
              </a:r>
              <a:r>
                <a:rPr lang="en-US" altLang="zh-CN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-</a:t>
              </a: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保本销售额</a:t>
              </a:r>
              <a:endParaRPr lang="en-US" altLang="zh-CN" sz="2000" dirty="0">
                <a:latin typeface="黑体" pitchFamily="2" charset="-122"/>
                <a:ea typeface="黑体" pitchFamily="2" charset="-122"/>
                <a:cs typeface="Times New Roman" pitchFamily="18" charset="0"/>
              </a:endParaRPr>
            </a:p>
            <a:p>
              <a:pPr eaLnBrk="1" hangingPunct="1">
                <a:lnSpc>
                  <a:spcPts val="4000"/>
                </a:lnSpc>
              </a:pPr>
              <a:r>
                <a:rPr lang="en-US" altLang="zh-CN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          =</a:t>
              </a: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安全边际量</a:t>
              </a:r>
              <a:r>
                <a:rPr lang="en-US" altLang="zh-CN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×</a:t>
              </a: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销售单价</a:t>
              </a:r>
            </a:p>
          </p:txBody>
        </p:sp>
      </p:grpSp>
      <p:grpSp>
        <p:nvGrpSpPr>
          <p:cNvPr id="173" name="组合 10"/>
          <p:cNvGrpSpPr/>
          <p:nvPr/>
        </p:nvGrpSpPr>
        <p:grpSpPr>
          <a:xfrm>
            <a:off x="4580238" y="3826585"/>
            <a:ext cx="6978470" cy="2785378"/>
            <a:chOff x="200473" y="1612819"/>
            <a:chExt cx="9347777" cy="5013680"/>
          </a:xfrm>
          <a:effectLst>
            <a:glow rad="1397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174" name="Rectangle 23"/>
            <p:cNvSpPr>
              <a:spLocks noChangeArrowheads="1"/>
            </p:cNvSpPr>
            <p:nvPr/>
          </p:nvSpPr>
          <p:spPr bwMode="gray">
            <a:xfrm>
              <a:off x="200473" y="1674852"/>
              <a:ext cx="9347777" cy="4889608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rgbClr val="00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zh-CN" altLang="zh-CN" sz="3000" b="0">
                <a:solidFill>
                  <a:srgbClr val="000000"/>
                </a:solidFill>
                <a:ea typeface="楷体_GB2312" pitchFamily="49" charset="-122"/>
              </a:endParaRP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344487" y="1612819"/>
              <a:ext cx="9001002" cy="5013680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eaLnBrk="1" hangingPunct="1">
                <a:lnSpc>
                  <a:spcPts val="3500"/>
                </a:lnSpc>
                <a:defRPr/>
              </a:pPr>
              <a:r>
                <a:rPr lang="zh-CN" altLang="en-US" sz="2200" b="0" dirty="0">
                  <a:solidFill>
                    <a:srgbClr val="000000"/>
                  </a:solidFill>
                  <a:latin typeface="Arial" charset="0"/>
                  <a:ea typeface="楷体_GB2312" pitchFamily="49" charset="-122"/>
                </a:rPr>
                <a:t>　　</a:t>
              </a:r>
              <a:r>
                <a:rPr lang="zh-CN" altLang="en-US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安全边际可以表明从实际或预计销售量</a:t>
              </a:r>
              <a:r>
                <a:rPr lang="en-US" altLang="zh-CN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(</a:t>
              </a:r>
              <a:r>
                <a:rPr lang="zh-CN" altLang="en-US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额</a:t>
              </a:r>
              <a:r>
                <a:rPr lang="en-US" altLang="zh-CN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)</a:t>
              </a:r>
              <a:r>
                <a:rPr lang="zh-CN" altLang="en-US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到保本销售量</a:t>
              </a:r>
              <a:r>
                <a:rPr lang="en-US" altLang="zh-CN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(</a:t>
              </a:r>
              <a:r>
                <a:rPr lang="zh-CN" altLang="en-US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额</a:t>
              </a:r>
              <a:r>
                <a:rPr lang="en-US" altLang="zh-CN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)</a:t>
              </a:r>
              <a:r>
                <a:rPr lang="zh-CN" altLang="en-US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之间的差距，说明企业达不到预计销售目标而又不至于亏损的范围有多大。</a:t>
              </a:r>
            </a:p>
            <a:p>
              <a:pPr eaLnBrk="1" hangingPunct="1">
                <a:lnSpc>
                  <a:spcPts val="3500"/>
                </a:lnSpc>
                <a:defRPr/>
              </a:pPr>
              <a:r>
                <a:rPr lang="zh-CN" altLang="en-US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　　安全边际范围内的边际贡献就是企业的盈利额。</a:t>
              </a:r>
            </a:p>
            <a:p>
              <a:pPr eaLnBrk="1" hangingPunct="1">
                <a:lnSpc>
                  <a:spcPts val="3500"/>
                </a:lnSpc>
                <a:defRPr/>
              </a:pPr>
              <a:r>
                <a:rPr lang="zh-CN" altLang="en-US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销售利润</a:t>
              </a:r>
              <a:r>
                <a:rPr lang="en-US" altLang="zh-CN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=</a:t>
              </a:r>
              <a:r>
                <a:rPr lang="zh-CN" altLang="en-US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安全边际量</a:t>
              </a:r>
              <a:r>
                <a:rPr lang="en-US" altLang="zh-CN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×</a:t>
              </a:r>
              <a:r>
                <a:rPr lang="zh-CN" altLang="en-US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单位边际贡献</a:t>
              </a:r>
              <a:endParaRPr lang="en-US" altLang="zh-CN" sz="2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  <a:p>
              <a:pPr eaLnBrk="1" hangingPunct="1">
                <a:lnSpc>
                  <a:spcPts val="3500"/>
                </a:lnSpc>
                <a:defRPr/>
              </a:pPr>
              <a:r>
                <a:rPr lang="en-US" altLang="zh-CN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        =</a:t>
              </a:r>
              <a:r>
                <a:rPr lang="zh-CN" altLang="en-US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安全边际额</a:t>
              </a:r>
              <a:r>
                <a:rPr lang="en-US" altLang="zh-CN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×</a:t>
              </a:r>
              <a:r>
                <a:rPr lang="zh-CN" altLang="en-US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边际贡献率</a:t>
              </a: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191344" y="92845"/>
            <a:ext cx="5535745" cy="1106246"/>
            <a:chOff x="1271464" y="2420888"/>
            <a:chExt cx="4392488" cy="1106246"/>
          </a:xfrm>
        </p:grpSpPr>
        <p:sp>
          <p:nvSpPr>
            <p:cNvPr id="129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1426882" y="2449916"/>
              <a:ext cx="41044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步骤三  评价经营安全程度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8694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4" name="Picture 26" descr="D:\我的文档\Desktop\图片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580" y="5157192"/>
            <a:ext cx="9376288" cy="1297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119336" y="819029"/>
            <a:ext cx="4810024" cy="892552"/>
            <a:chOff x="11113" y="924693"/>
            <a:chExt cx="5445943" cy="892552"/>
          </a:xfrm>
        </p:grpSpPr>
        <p:pic>
          <p:nvPicPr>
            <p:cNvPr id="11" name="TextBox 1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191999" y="924693"/>
              <a:ext cx="5000826" cy="89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一、安全边际与安全边际率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35360" y="1772816"/>
            <a:ext cx="2675374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安全边际率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16793" y="2492896"/>
            <a:ext cx="3274951" cy="2915026"/>
            <a:chOff x="1249092" y="1220655"/>
            <a:chExt cx="2827683" cy="3548678"/>
          </a:xfrm>
        </p:grpSpPr>
        <p:sp>
          <p:nvSpPr>
            <p:cNvPr id="18" name="圆角矩形 17"/>
            <p:cNvSpPr/>
            <p:nvPr/>
          </p:nvSpPr>
          <p:spPr>
            <a:xfrm>
              <a:off x="1249092" y="1276910"/>
              <a:ext cx="2827683" cy="3492423"/>
            </a:xfrm>
            <a:prstGeom prst="roundRect">
              <a:avLst>
                <a:gd name="adj" fmla="val 467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2700000" scaled="1"/>
              <a:tileRect/>
            </a:gradFill>
            <a:ln w="222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397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9" tIns="34295" rIns="68589" bIns="34295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1413534" y="1404609"/>
              <a:ext cx="2498799" cy="3118235"/>
            </a:xfrm>
            <a:prstGeom prst="roundRect">
              <a:avLst>
                <a:gd name="adj" fmla="val 0"/>
              </a:avLst>
            </a:prstGeom>
            <a:gradFill>
              <a:gsLst>
                <a:gs pos="52000">
                  <a:srgbClr val="F4F4F4"/>
                </a:gs>
                <a:gs pos="0">
                  <a:schemeClr val="bg1"/>
                </a:gs>
                <a:gs pos="100000">
                  <a:srgbClr val="E2E2E2"/>
                </a:gs>
              </a:gsLst>
              <a:lin ang="0" scaled="0"/>
            </a:gradFill>
            <a:ln w="25400">
              <a:noFill/>
            </a:ln>
            <a:effectLst>
              <a:outerShdw blurRad="177800" dist="889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9" tIns="34295" rIns="68589" bIns="34295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1474375" y="1466277"/>
              <a:ext cx="2377116" cy="160026"/>
              <a:chOff x="2149634" y="1165384"/>
              <a:chExt cx="3485832" cy="234632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2149634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79" name="椭圆 78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0" name="椭圆 79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2" name="组合 51"/>
              <p:cNvGrpSpPr/>
              <p:nvPr/>
            </p:nvGrpSpPr>
            <p:grpSpPr>
              <a:xfrm>
                <a:off x="2510879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77" name="椭圆 76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椭圆 77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组合 52"/>
              <p:cNvGrpSpPr/>
              <p:nvPr/>
            </p:nvGrpSpPr>
            <p:grpSpPr>
              <a:xfrm>
                <a:off x="2872123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75" name="椭圆 74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6" name="椭圆 75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4" name="组合 53"/>
              <p:cNvGrpSpPr/>
              <p:nvPr/>
            </p:nvGrpSpPr>
            <p:grpSpPr>
              <a:xfrm>
                <a:off x="3233367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73" name="椭圆 72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椭圆 73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5" name="组合 54"/>
              <p:cNvGrpSpPr/>
              <p:nvPr/>
            </p:nvGrpSpPr>
            <p:grpSpPr>
              <a:xfrm>
                <a:off x="3594612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71" name="椭圆 70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椭圆 71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组合 55"/>
              <p:cNvGrpSpPr/>
              <p:nvPr/>
            </p:nvGrpSpPr>
            <p:grpSpPr>
              <a:xfrm>
                <a:off x="3955856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69" name="椭圆 68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椭圆 69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7" name="组合 56"/>
              <p:cNvGrpSpPr/>
              <p:nvPr/>
            </p:nvGrpSpPr>
            <p:grpSpPr>
              <a:xfrm>
                <a:off x="4317101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67" name="椭圆 66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8" name="椭圆 67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8" name="组合 57"/>
              <p:cNvGrpSpPr/>
              <p:nvPr/>
            </p:nvGrpSpPr>
            <p:grpSpPr>
              <a:xfrm>
                <a:off x="4678345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65" name="椭圆 64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椭圆 65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组合 58"/>
              <p:cNvGrpSpPr/>
              <p:nvPr/>
            </p:nvGrpSpPr>
            <p:grpSpPr>
              <a:xfrm>
                <a:off x="5039590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63" name="椭圆 62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椭圆 63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0" name="组合 59"/>
              <p:cNvGrpSpPr/>
              <p:nvPr/>
            </p:nvGrpSpPr>
            <p:grpSpPr>
              <a:xfrm>
                <a:off x="5400834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61" name="椭圆 60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椭圆 61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1" name="组合 20"/>
            <p:cNvGrpSpPr/>
            <p:nvPr/>
          </p:nvGrpSpPr>
          <p:grpSpPr>
            <a:xfrm>
              <a:off x="1515603" y="1220655"/>
              <a:ext cx="64560" cy="330785"/>
              <a:chOff x="2244442" y="772895"/>
              <a:chExt cx="94671" cy="485002"/>
            </a:xfrm>
          </p:grpSpPr>
          <p:sp>
            <p:nvSpPr>
              <p:cNvPr id="49" name="圆角矩形 48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圆角矩形 49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1762911" y="1220655"/>
              <a:ext cx="64560" cy="330785"/>
              <a:chOff x="2244442" y="772895"/>
              <a:chExt cx="94671" cy="485002"/>
            </a:xfrm>
          </p:grpSpPr>
          <p:sp>
            <p:nvSpPr>
              <p:cNvPr id="47" name="圆角矩形 46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圆角矩形 47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2010219" y="1220655"/>
              <a:ext cx="64560" cy="330785"/>
              <a:chOff x="2244442" y="772895"/>
              <a:chExt cx="94671" cy="485002"/>
            </a:xfrm>
          </p:grpSpPr>
          <p:sp>
            <p:nvSpPr>
              <p:cNvPr id="45" name="圆角矩形 44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圆角矩形 45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2257526" y="1220655"/>
              <a:ext cx="64560" cy="330785"/>
              <a:chOff x="2244442" y="772895"/>
              <a:chExt cx="94671" cy="485002"/>
            </a:xfrm>
          </p:grpSpPr>
          <p:sp>
            <p:nvSpPr>
              <p:cNvPr id="43" name="圆角矩形 42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圆角矩形 43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2504835" y="1220655"/>
              <a:ext cx="64560" cy="330785"/>
              <a:chOff x="2244442" y="772895"/>
              <a:chExt cx="94671" cy="485002"/>
            </a:xfrm>
          </p:grpSpPr>
          <p:sp>
            <p:nvSpPr>
              <p:cNvPr id="41" name="圆角矩形 40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" name="圆角矩形 41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2752143" y="1220655"/>
              <a:ext cx="64560" cy="330785"/>
              <a:chOff x="2244442" y="772895"/>
              <a:chExt cx="94671" cy="485002"/>
            </a:xfrm>
          </p:grpSpPr>
          <p:sp>
            <p:nvSpPr>
              <p:cNvPr id="39" name="圆角矩形 38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圆角矩形 39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2999451" y="1220655"/>
              <a:ext cx="64560" cy="330785"/>
              <a:chOff x="2244442" y="772895"/>
              <a:chExt cx="94671" cy="485002"/>
            </a:xfrm>
          </p:grpSpPr>
          <p:sp>
            <p:nvSpPr>
              <p:cNvPr id="37" name="圆角矩形 36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" name="圆角矩形 37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3246759" y="1220655"/>
              <a:ext cx="64560" cy="330785"/>
              <a:chOff x="2244442" y="772895"/>
              <a:chExt cx="94671" cy="485002"/>
            </a:xfrm>
          </p:grpSpPr>
          <p:sp>
            <p:nvSpPr>
              <p:cNvPr id="35" name="圆角矩形 34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圆角矩形 35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3494067" y="1220655"/>
              <a:ext cx="64560" cy="330785"/>
              <a:chOff x="2244442" y="772895"/>
              <a:chExt cx="94671" cy="485002"/>
            </a:xfrm>
          </p:grpSpPr>
          <p:sp>
            <p:nvSpPr>
              <p:cNvPr id="33" name="圆角矩形 32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圆角矩形 33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3741375" y="1220655"/>
              <a:ext cx="64560" cy="330785"/>
              <a:chOff x="2244442" y="772895"/>
              <a:chExt cx="94671" cy="485002"/>
            </a:xfrm>
          </p:grpSpPr>
          <p:sp>
            <p:nvSpPr>
              <p:cNvPr id="31" name="圆角矩形 30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圆角矩形 31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81" name="文本框 124"/>
          <p:cNvSpPr txBox="1"/>
          <p:nvPr/>
        </p:nvSpPr>
        <p:spPr>
          <a:xfrm>
            <a:off x="851983" y="2924944"/>
            <a:ext cx="2631857" cy="1938982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FB85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安全边际率是指安全边际量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额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与实际或预计销售量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额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的比率。</a:t>
            </a:r>
          </a:p>
        </p:txBody>
      </p:sp>
      <p:grpSp>
        <p:nvGrpSpPr>
          <p:cNvPr id="82" name="组合 31"/>
          <p:cNvGrpSpPr>
            <a:grpSpLocks/>
          </p:cNvGrpSpPr>
          <p:nvPr/>
        </p:nvGrpSpPr>
        <p:grpSpPr bwMode="auto">
          <a:xfrm>
            <a:off x="4511824" y="2132856"/>
            <a:ext cx="6986628" cy="1118255"/>
            <a:chOff x="344488" y="3414020"/>
            <a:chExt cx="5256584" cy="2961037"/>
          </a:xfrm>
        </p:grpSpPr>
        <p:sp>
          <p:nvSpPr>
            <p:cNvPr id="83" name="AutoShape 2"/>
            <p:cNvSpPr>
              <a:spLocks noChangeArrowheads="1"/>
            </p:cNvSpPr>
            <p:nvPr/>
          </p:nvSpPr>
          <p:spPr bwMode="ltGray">
            <a:xfrm>
              <a:off x="344860" y="3789038"/>
              <a:ext cx="5255841" cy="2361055"/>
            </a:xfrm>
            <a:prstGeom prst="roundRect">
              <a:avLst>
                <a:gd name="adj" fmla="val 2259"/>
              </a:avLst>
            </a:prstGeom>
            <a:solidFill>
              <a:schemeClr val="bg1"/>
            </a:solidFill>
            <a:ln w="2857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84" name="Rectangle 6"/>
            <p:cNvSpPr>
              <a:spLocks noChangeArrowheads="1"/>
            </p:cNvSpPr>
            <p:nvPr/>
          </p:nvSpPr>
          <p:spPr bwMode="black">
            <a:xfrm>
              <a:off x="344488" y="3414020"/>
              <a:ext cx="5256584" cy="2961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ts val="4000"/>
                </a:lnSpc>
              </a:pP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安全边际率</a:t>
              </a:r>
              <a:r>
                <a:rPr lang="en-US" altLang="zh-CN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=</a:t>
              </a: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安全边际量</a:t>
              </a:r>
              <a:r>
                <a:rPr lang="en-US" altLang="zh-CN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/</a:t>
              </a: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实际或预计销售量 </a:t>
              </a:r>
            </a:p>
            <a:p>
              <a:pPr eaLnBrk="1" hangingPunct="1">
                <a:lnSpc>
                  <a:spcPts val="4000"/>
                </a:lnSpc>
              </a:pP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          </a:t>
              </a:r>
              <a:r>
                <a:rPr lang="en-US" altLang="zh-CN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=</a:t>
              </a: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安全边际额</a:t>
              </a:r>
              <a:r>
                <a:rPr lang="en-US" altLang="zh-CN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/</a:t>
              </a: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实际或预计销售额</a:t>
              </a:r>
            </a:p>
          </p:txBody>
        </p:sp>
      </p:grpSp>
      <p:grpSp>
        <p:nvGrpSpPr>
          <p:cNvPr id="86" name="组合 10"/>
          <p:cNvGrpSpPr/>
          <p:nvPr/>
        </p:nvGrpSpPr>
        <p:grpSpPr>
          <a:xfrm>
            <a:off x="4512318" y="3861050"/>
            <a:ext cx="6985639" cy="606180"/>
            <a:chOff x="200473" y="1674852"/>
            <a:chExt cx="9347777" cy="4889608"/>
          </a:xfrm>
          <a:effectLst>
            <a:glow rad="1397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87" name="Rectangle 23"/>
            <p:cNvSpPr>
              <a:spLocks noChangeArrowheads="1"/>
            </p:cNvSpPr>
            <p:nvPr/>
          </p:nvSpPr>
          <p:spPr bwMode="gray">
            <a:xfrm>
              <a:off x="200473" y="1674852"/>
              <a:ext cx="9347777" cy="4889608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rgbClr val="00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zh-CN" altLang="zh-CN" sz="3000" b="0">
                <a:solidFill>
                  <a:srgbClr val="000000"/>
                </a:solidFill>
                <a:ea typeface="楷体_GB2312" pitchFamily="49" charset="-122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44487" y="3690713"/>
              <a:ext cx="9001002" cy="857889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eaLnBrk="1" hangingPunct="1">
                <a:lnSpc>
                  <a:spcPts val="3500"/>
                </a:lnSpc>
                <a:defRPr/>
              </a:pPr>
              <a:r>
                <a:rPr lang="zh-CN" altLang="en-US" sz="2200" b="0" dirty="0">
                  <a:solidFill>
                    <a:srgbClr val="000000"/>
                  </a:solidFill>
                  <a:latin typeface="Arial" charset="0"/>
                  <a:ea typeface="楷体_GB2312" pitchFamily="49" charset="-122"/>
                </a:rPr>
                <a:t>　　</a:t>
              </a:r>
              <a:r>
                <a:rPr lang="zh-CN" altLang="en-US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销售利润率</a:t>
              </a:r>
              <a:r>
                <a:rPr lang="en-US" altLang="zh-CN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=</a:t>
              </a:r>
              <a:r>
                <a:rPr lang="zh-CN" altLang="en-US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安全边际率</a:t>
              </a:r>
              <a:r>
                <a:rPr lang="en-US" altLang="zh-CN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×</a:t>
              </a:r>
              <a:r>
                <a:rPr lang="zh-CN" altLang="en-US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边际贡献率</a:t>
              </a: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191344" y="92845"/>
            <a:ext cx="5535745" cy="1106246"/>
            <a:chOff x="1271464" y="2420888"/>
            <a:chExt cx="4392488" cy="1106246"/>
          </a:xfrm>
        </p:grpSpPr>
        <p:sp>
          <p:nvSpPr>
            <p:cNvPr id="89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426882" y="2449916"/>
              <a:ext cx="41044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步骤三  评价经营安全程度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6241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119336" y="845249"/>
            <a:ext cx="4176464" cy="822325"/>
            <a:chOff x="11113" y="950913"/>
            <a:chExt cx="5445943" cy="822325"/>
          </a:xfrm>
        </p:grpSpPr>
        <p:pic>
          <p:nvPicPr>
            <p:cNvPr id="9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191999" y="1124748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二、保本点作业率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16793" y="2492896"/>
            <a:ext cx="3274951" cy="2915026"/>
            <a:chOff x="1249092" y="1220655"/>
            <a:chExt cx="2827683" cy="3548678"/>
          </a:xfrm>
        </p:grpSpPr>
        <p:sp>
          <p:nvSpPr>
            <p:cNvPr id="13" name="圆角矩形 12"/>
            <p:cNvSpPr/>
            <p:nvPr/>
          </p:nvSpPr>
          <p:spPr>
            <a:xfrm>
              <a:off x="1249092" y="1276910"/>
              <a:ext cx="2827683" cy="3492423"/>
            </a:xfrm>
            <a:prstGeom prst="roundRect">
              <a:avLst>
                <a:gd name="adj" fmla="val 467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2700000" scaled="1"/>
              <a:tileRect/>
            </a:gradFill>
            <a:ln w="222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397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9" tIns="34295" rIns="68589" bIns="34295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413534" y="1404609"/>
              <a:ext cx="2498799" cy="3118235"/>
            </a:xfrm>
            <a:prstGeom prst="roundRect">
              <a:avLst>
                <a:gd name="adj" fmla="val 0"/>
              </a:avLst>
            </a:prstGeom>
            <a:gradFill>
              <a:gsLst>
                <a:gs pos="52000">
                  <a:srgbClr val="F4F4F4"/>
                </a:gs>
                <a:gs pos="0">
                  <a:schemeClr val="bg1"/>
                </a:gs>
                <a:gs pos="100000">
                  <a:srgbClr val="E2E2E2"/>
                </a:gs>
              </a:gsLst>
              <a:lin ang="0" scaled="0"/>
            </a:gradFill>
            <a:ln w="25400">
              <a:noFill/>
            </a:ln>
            <a:effectLst>
              <a:outerShdw blurRad="177800" dist="889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9" tIns="34295" rIns="68589" bIns="34295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474375" y="1466277"/>
              <a:ext cx="2377116" cy="160026"/>
              <a:chOff x="2149634" y="1165384"/>
              <a:chExt cx="3485832" cy="234632"/>
            </a:xfrm>
          </p:grpSpPr>
          <p:grpSp>
            <p:nvGrpSpPr>
              <p:cNvPr id="46" name="组合 45"/>
              <p:cNvGrpSpPr/>
              <p:nvPr/>
            </p:nvGrpSpPr>
            <p:grpSpPr>
              <a:xfrm>
                <a:off x="2149634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74" name="椭圆 73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5" name="椭圆 74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7" name="组合 46"/>
              <p:cNvGrpSpPr/>
              <p:nvPr/>
            </p:nvGrpSpPr>
            <p:grpSpPr>
              <a:xfrm>
                <a:off x="2510879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72" name="椭圆 71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3" name="椭圆 72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8" name="组合 47"/>
              <p:cNvGrpSpPr/>
              <p:nvPr/>
            </p:nvGrpSpPr>
            <p:grpSpPr>
              <a:xfrm>
                <a:off x="2872123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70" name="椭圆 69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椭圆 70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9" name="组合 48"/>
              <p:cNvGrpSpPr/>
              <p:nvPr/>
            </p:nvGrpSpPr>
            <p:grpSpPr>
              <a:xfrm>
                <a:off x="3233367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68" name="椭圆 67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9" name="椭圆 68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" name="组合 49"/>
              <p:cNvGrpSpPr/>
              <p:nvPr/>
            </p:nvGrpSpPr>
            <p:grpSpPr>
              <a:xfrm>
                <a:off x="3594612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66" name="椭圆 65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7" name="椭圆 66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1" name="组合 50"/>
              <p:cNvGrpSpPr/>
              <p:nvPr/>
            </p:nvGrpSpPr>
            <p:grpSpPr>
              <a:xfrm>
                <a:off x="3955856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64" name="椭圆 63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椭圆 64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2" name="组合 51"/>
              <p:cNvGrpSpPr/>
              <p:nvPr/>
            </p:nvGrpSpPr>
            <p:grpSpPr>
              <a:xfrm>
                <a:off x="4317101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62" name="椭圆 61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椭圆 62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组合 52"/>
              <p:cNvGrpSpPr/>
              <p:nvPr/>
            </p:nvGrpSpPr>
            <p:grpSpPr>
              <a:xfrm>
                <a:off x="4678345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60" name="椭圆 59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椭圆 60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4" name="组合 53"/>
              <p:cNvGrpSpPr/>
              <p:nvPr/>
            </p:nvGrpSpPr>
            <p:grpSpPr>
              <a:xfrm>
                <a:off x="5039590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58" name="椭圆 57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椭圆 58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5" name="组合 54"/>
              <p:cNvGrpSpPr/>
              <p:nvPr/>
            </p:nvGrpSpPr>
            <p:grpSpPr>
              <a:xfrm>
                <a:off x="5400834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56" name="椭圆 55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" name="组合 15"/>
            <p:cNvGrpSpPr/>
            <p:nvPr/>
          </p:nvGrpSpPr>
          <p:grpSpPr>
            <a:xfrm>
              <a:off x="1515603" y="1220655"/>
              <a:ext cx="64560" cy="330785"/>
              <a:chOff x="2244442" y="772895"/>
              <a:chExt cx="94671" cy="485002"/>
            </a:xfrm>
          </p:grpSpPr>
          <p:sp>
            <p:nvSpPr>
              <p:cNvPr id="44" name="圆角矩形 43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5" name="圆角矩形 44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1762911" y="1220655"/>
              <a:ext cx="64560" cy="330785"/>
              <a:chOff x="2244442" y="772895"/>
              <a:chExt cx="94671" cy="485002"/>
            </a:xfrm>
          </p:grpSpPr>
          <p:sp>
            <p:nvSpPr>
              <p:cNvPr id="42" name="圆角矩形 41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" name="圆角矩形 42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2010219" y="1220655"/>
              <a:ext cx="64560" cy="330785"/>
              <a:chOff x="2244442" y="772895"/>
              <a:chExt cx="94671" cy="485002"/>
            </a:xfrm>
          </p:grpSpPr>
          <p:sp>
            <p:nvSpPr>
              <p:cNvPr id="40" name="圆角矩形 39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圆角矩形 40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2257526" y="1220655"/>
              <a:ext cx="64560" cy="330785"/>
              <a:chOff x="2244442" y="772895"/>
              <a:chExt cx="94671" cy="485002"/>
            </a:xfrm>
          </p:grpSpPr>
          <p:sp>
            <p:nvSpPr>
              <p:cNvPr id="38" name="圆角矩形 37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" name="圆角矩形 38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2504835" y="1220655"/>
              <a:ext cx="64560" cy="330785"/>
              <a:chOff x="2244442" y="772895"/>
              <a:chExt cx="94671" cy="485002"/>
            </a:xfrm>
          </p:grpSpPr>
          <p:sp>
            <p:nvSpPr>
              <p:cNvPr id="36" name="圆角矩形 35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7" name="圆角矩形 36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2752143" y="1220655"/>
              <a:ext cx="64560" cy="330785"/>
              <a:chOff x="2244442" y="772895"/>
              <a:chExt cx="94671" cy="485002"/>
            </a:xfrm>
          </p:grpSpPr>
          <p:sp>
            <p:nvSpPr>
              <p:cNvPr id="34" name="圆角矩形 33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5" name="圆角矩形 34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2999451" y="1220655"/>
              <a:ext cx="64560" cy="330785"/>
              <a:chOff x="2244442" y="772895"/>
              <a:chExt cx="94671" cy="485002"/>
            </a:xfrm>
          </p:grpSpPr>
          <p:sp>
            <p:nvSpPr>
              <p:cNvPr id="32" name="圆角矩形 31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圆角矩形 32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3246759" y="1220655"/>
              <a:ext cx="64560" cy="330785"/>
              <a:chOff x="2244442" y="772895"/>
              <a:chExt cx="94671" cy="485002"/>
            </a:xfrm>
          </p:grpSpPr>
          <p:sp>
            <p:nvSpPr>
              <p:cNvPr id="30" name="圆角矩形 29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圆角矩形 30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3494067" y="1220655"/>
              <a:ext cx="64560" cy="330785"/>
              <a:chOff x="2244442" y="772895"/>
              <a:chExt cx="94671" cy="485002"/>
            </a:xfrm>
          </p:grpSpPr>
          <p:sp>
            <p:nvSpPr>
              <p:cNvPr id="28" name="圆角矩形 27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" name="圆角矩形 28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741375" y="1220655"/>
              <a:ext cx="64560" cy="330785"/>
              <a:chOff x="2244442" y="772895"/>
              <a:chExt cx="94671" cy="485002"/>
            </a:xfrm>
          </p:grpSpPr>
          <p:sp>
            <p:nvSpPr>
              <p:cNvPr id="26" name="圆角矩形 25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圆角矩形 26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6" name="文本框 124"/>
          <p:cNvSpPr txBox="1"/>
          <p:nvPr/>
        </p:nvSpPr>
        <p:spPr>
          <a:xfrm>
            <a:off x="851983" y="2780928"/>
            <a:ext cx="2631857" cy="2346273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FB85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保本点作业率又叫危险率，是指保本销售量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额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占实际或预计情况下的销售量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额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的百分比。</a:t>
            </a:r>
          </a:p>
        </p:txBody>
      </p:sp>
      <p:grpSp>
        <p:nvGrpSpPr>
          <p:cNvPr id="77" name="组合 31"/>
          <p:cNvGrpSpPr>
            <a:grpSpLocks/>
          </p:cNvGrpSpPr>
          <p:nvPr/>
        </p:nvGrpSpPr>
        <p:grpSpPr bwMode="auto">
          <a:xfrm>
            <a:off x="4511824" y="2132856"/>
            <a:ext cx="6986628" cy="1033296"/>
            <a:chOff x="344488" y="3414020"/>
            <a:chExt cx="5256584" cy="2736073"/>
          </a:xfrm>
        </p:grpSpPr>
        <p:sp>
          <p:nvSpPr>
            <p:cNvPr id="78" name="AutoShape 2"/>
            <p:cNvSpPr>
              <a:spLocks noChangeArrowheads="1"/>
            </p:cNvSpPr>
            <p:nvPr/>
          </p:nvSpPr>
          <p:spPr bwMode="ltGray">
            <a:xfrm>
              <a:off x="344860" y="3789038"/>
              <a:ext cx="5255841" cy="2361055"/>
            </a:xfrm>
            <a:prstGeom prst="roundRect">
              <a:avLst>
                <a:gd name="adj" fmla="val 2259"/>
              </a:avLst>
            </a:prstGeom>
            <a:solidFill>
              <a:schemeClr val="bg1"/>
            </a:solidFill>
            <a:ln w="2857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79" name="Rectangle 6"/>
            <p:cNvSpPr>
              <a:spLocks noChangeArrowheads="1"/>
            </p:cNvSpPr>
            <p:nvPr/>
          </p:nvSpPr>
          <p:spPr bwMode="black">
            <a:xfrm>
              <a:off x="344488" y="3414020"/>
              <a:ext cx="5256584" cy="27360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ts val="4000"/>
                </a:lnSpc>
              </a:pP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保本点作业率</a:t>
              </a:r>
              <a:r>
                <a:rPr lang="en-US" altLang="zh-CN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=</a:t>
              </a: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保本销售量</a:t>
              </a:r>
              <a:r>
                <a:rPr lang="en-US" altLang="zh-CN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/ </a:t>
              </a: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实际或预计销售量</a:t>
              </a:r>
              <a:r>
                <a:rPr lang="en-US" altLang="zh-CN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×100</a:t>
              </a: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％</a:t>
              </a:r>
            </a:p>
            <a:p>
              <a:pPr eaLnBrk="1" hangingPunct="1">
                <a:lnSpc>
                  <a:spcPts val="4000"/>
                </a:lnSpc>
              </a:pP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　　　　　　</a:t>
              </a:r>
              <a:r>
                <a:rPr lang="en-US" altLang="zh-CN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=</a:t>
              </a: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保本销售额</a:t>
              </a:r>
              <a:r>
                <a:rPr lang="en-US" altLang="zh-CN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/ </a:t>
              </a: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实际或预计销售额</a:t>
              </a:r>
              <a:r>
                <a:rPr lang="en-US" altLang="zh-CN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×100</a:t>
              </a: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％</a:t>
              </a:r>
            </a:p>
          </p:txBody>
        </p:sp>
      </p:grpSp>
      <p:grpSp>
        <p:nvGrpSpPr>
          <p:cNvPr id="83" name="组合 10"/>
          <p:cNvGrpSpPr/>
          <p:nvPr/>
        </p:nvGrpSpPr>
        <p:grpSpPr>
          <a:xfrm>
            <a:off x="4518130" y="5013176"/>
            <a:ext cx="6978470" cy="708977"/>
            <a:chOff x="200473" y="1674852"/>
            <a:chExt cx="9347777" cy="4889608"/>
          </a:xfrm>
          <a:effectLst>
            <a:glow rad="1397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84" name="Rectangle 23"/>
            <p:cNvSpPr>
              <a:spLocks noChangeArrowheads="1"/>
            </p:cNvSpPr>
            <p:nvPr/>
          </p:nvSpPr>
          <p:spPr bwMode="gray">
            <a:xfrm>
              <a:off x="200473" y="1674852"/>
              <a:ext cx="9347777" cy="4889608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rgbClr val="00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zh-CN" altLang="zh-CN" sz="3000" b="0">
                <a:solidFill>
                  <a:srgbClr val="000000"/>
                </a:solidFill>
                <a:ea typeface="楷体_GB2312" pitchFamily="49" charset="-122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344487" y="2651502"/>
              <a:ext cx="9001002" cy="2936329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ctr" eaLnBrk="1" hangingPunct="1">
                <a:lnSpc>
                  <a:spcPts val="2640"/>
                </a:lnSpc>
                <a:defRPr/>
              </a:pPr>
              <a:r>
                <a:rPr lang="zh-CN" altLang="en-US" sz="2200" b="0" dirty="0">
                  <a:solidFill>
                    <a:srgbClr val="000000"/>
                  </a:solidFill>
                  <a:latin typeface="Arial" charset="0"/>
                  <a:ea typeface="楷体_GB2312" pitchFamily="49" charset="-122"/>
                </a:rPr>
                <a:t>　　</a:t>
              </a:r>
              <a:r>
                <a:rPr lang="zh-CN" altLang="en-US" sz="2000" dirty="0">
                  <a:latin typeface="黑体" pitchFamily="2" charset="-122"/>
                  <a:ea typeface="黑体" pitchFamily="2" charset="-122"/>
                </a:rPr>
                <a:t>保本点作业率＋安全边际率   ＝  </a:t>
              </a:r>
              <a:r>
                <a:rPr lang="en-US" altLang="zh-CN" sz="2000" dirty="0">
                  <a:latin typeface="黑体" pitchFamily="2" charset="-122"/>
                  <a:ea typeface="黑体" pitchFamily="2" charset="-122"/>
                </a:rPr>
                <a:t>1</a:t>
              </a:r>
            </a:p>
          </p:txBody>
        </p:sp>
      </p:grpSp>
      <p:grpSp>
        <p:nvGrpSpPr>
          <p:cNvPr id="87" name="组合 31"/>
          <p:cNvGrpSpPr>
            <a:grpSpLocks/>
          </p:cNvGrpSpPr>
          <p:nvPr/>
        </p:nvGrpSpPr>
        <p:grpSpPr bwMode="auto">
          <a:xfrm>
            <a:off x="4511824" y="3475824"/>
            <a:ext cx="6986628" cy="1033296"/>
            <a:chOff x="344488" y="3414020"/>
            <a:chExt cx="5256584" cy="2736073"/>
          </a:xfrm>
        </p:grpSpPr>
        <p:sp>
          <p:nvSpPr>
            <p:cNvPr id="88" name="AutoShape 2"/>
            <p:cNvSpPr>
              <a:spLocks noChangeArrowheads="1"/>
            </p:cNvSpPr>
            <p:nvPr/>
          </p:nvSpPr>
          <p:spPr bwMode="ltGray">
            <a:xfrm>
              <a:off x="344860" y="3789038"/>
              <a:ext cx="5255841" cy="2361055"/>
            </a:xfrm>
            <a:prstGeom prst="roundRect">
              <a:avLst>
                <a:gd name="adj" fmla="val 2259"/>
              </a:avLst>
            </a:prstGeom>
            <a:solidFill>
              <a:schemeClr val="bg1"/>
            </a:solidFill>
            <a:ln w="2857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89" name="Rectangle 6"/>
            <p:cNvSpPr>
              <a:spLocks noChangeArrowheads="1"/>
            </p:cNvSpPr>
            <p:nvPr/>
          </p:nvSpPr>
          <p:spPr bwMode="black">
            <a:xfrm>
              <a:off x="344488" y="3414020"/>
              <a:ext cx="5256584" cy="27360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ts val="4000"/>
                </a:lnSpc>
              </a:pP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表明当企业的生产经营能力达到怎样的利用程度时，才可以保本。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191344" y="92845"/>
            <a:ext cx="5535745" cy="1106246"/>
            <a:chOff x="1271464" y="2420888"/>
            <a:chExt cx="4392488" cy="1106246"/>
          </a:xfrm>
        </p:grpSpPr>
        <p:sp>
          <p:nvSpPr>
            <p:cNvPr id="86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426882" y="2449916"/>
              <a:ext cx="41044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步骤三  评价经营安全程度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94309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1"/>
          <p:cNvGrpSpPr>
            <a:grpSpLocks/>
          </p:cNvGrpSpPr>
          <p:nvPr/>
        </p:nvGrpSpPr>
        <p:grpSpPr bwMode="auto">
          <a:xfrm>
            <a:off x="623392" y="4221088"/>
            <a:ext cx="10738542" cy="1230587"/>
            <a:chOff x="206116" y="2491482"/>
            <a:chExt cx="5904656" cy="3817838"/>
          </a:xfrm>
        </p:grpSpPr>
        <p:sp>
          <p:nvSpPr>
            <p:cNvPr id="20" name="AutoShape 2"/>
            <p:cNvSpPr>
              <a:spLocks noChangeArrowheads="1"/>
            </p:cNvSpPr>
            <p:nvPr/>
          </p:nvSpPr>
          <p:spPr bwMode="gray">
            <a:xfrm>
              <a:off x="206116" y="2491482"/>
              <a:ext cx="5904656" cy="3817838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 sz="3000" b="0">
                <a:solidFill>
                  <a:srgbClr val="000000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21" name="Rectangle 4"/>
            <p:cNvSpPr>
              <a:spLocks noChangeArrowheads="1"/>
            </p:cNvSpPr>
            <p:nvPr/>
          </p:nvSpPr>
          <p:spPr bwMode="auto">
            <a:xfrm>
              <a:off x="206116" y="3887849"/>
              <a:ext cx="5904656" cy="1025100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eaLnBrk="1" hangingPunct="1">
                <a:lnSpc>
                  <a:spcPct val="150000"/>
                </a:lnSpc>
                <a:defRPr/>
              </a:pPr>
              <a:r>
                <a:rPr lang="zh-CN" altLang="en-US" sz="2200" b="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　　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沿用上例，假设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产品的实际销售量为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2000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件，计算保本点作业率。</a:t>
              </a:r>
            </a:p>
          </p:txBody>
        </p:sp>
      </p:grpSp>
      <p:grpSp>
        <p:nvGrpSpPr>
          <p:cNvPr id="11" name="组合 11"/>
          <p:cNvGrpSpPr>
            <a:grpSpLocks/>
          </p:cNvGrpSpPr>
          <p:nvPr/>
        </p:nvGrpSpPr>
        <p:grpSpPr bwMode="auto">
          <a:xfrm>
            <a:off x="519631" y="1196754"/>
            <a:ext cx="10738542" cy="2011704"/>
            <a:chOff x="206116" y="2491482"/>
            <a:chExt cx="5904656" cy="3817838"/>
          </a:xfrm>
        </p:grpSpPr>
        <p:sp>
          <p:nvSpPr>
            <p:cNvPr id="12" name="AutoShape 2"/>
            <p:cNvSpPr>
              <a:spLocks noChangeArrowheads="1"/>
            </p:cNvSpPr>
            <p:nvPr/>
          </p:nvSpPr>
          <p:spPr bwMode="gray">
            <a:xfrm>
              <a:off x="206116" y="2491482"/>
              <a:ext cx="5904656" cy="3817838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 sz="3000" b="0">
                <a:solidFill>
                  <a:srgbClr val="000000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auto">
            <a:xfrm>
              <a:off x="206116" y="3210530"/>
              <a:ext cx="5904656" cy="2379739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eaLnBrk="1" hangingPunct="1">
                <a:lnSpc>
                  <a:spcPct val="150000"/>
                </a:lnSpc>
                <a:defRPr/>
              </a:pPr>
              <a:r>
                <a:rPr lang="zh-CN" altLang="en-US" sz="2200" b="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　　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甲公司生产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产品，该产品单位售价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50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元，单位变动成本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元，固定成本总额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12000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元，预计计划期间产销量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800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件。</a:t>
              </a:r>
            </a:p>
            <a:p>
              <a:pPr eaLnBrk="1" hangingPunct="1">
                <a:lnSpc>
                  <a:spcPct val="150000"/>
                </a:lnSpc>
                <a:defRPr/>
              </a:pP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       计算安全边际率。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91344" y="92845"/>
            <a:ext cx="5535745" cy="1106246"/>
            <a:chOff x="1271464" y="2420888"/>
            <a:chExt cx="4392488" cy="1106246"/>
          </a:xfrm>
        </p:grpSpPr>
        <p:sp>
          <p:nvSpPr>
            <p:cNvPr id="23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26882" y="2449916"/>
              <a:ext cx="41044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步骤三  评价经营安全程度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8861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911424" y="980728"/>
            <a:ext cx="10624211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海华公司生产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J1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J2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J3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三种产品，每年产销平衡。年固定成本总额为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172 000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元。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669608"/>
              </p:ext>
            </p:extLst>
          </p:nvPr>
        </p:nvGraphicFramePr>
        <p:xfrm>
          <a:off x="1919536" y="1916832"/>
          <a:ext cx="8456488" cy="1915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1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41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41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141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项目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J1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J2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J3</a:t>
                      </a:r>
                      <a:endParaRPr lang="zh-CN" altLang="en-US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产销量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5 000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10 000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12 500</a:t>
                      </a:r>
                      <a:endParaRPr lang="zh-CN" altLang="en-US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单价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40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10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16</a:t>
                      </a:r>
                      <a:endParaRPr lang="zh-CN" altLang="en-US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单位变动成本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25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6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8</a:t>
                      </a:r>
                      <a:endParaRPr lang="zh-CN" altLang="en-US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911423" y="4293096"/>
            <a:ext cx="1062421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、财务经理要你汇报预测的保本信息、安全信息和</a:t>
            </a:r>
            <a:r>
              <a:rPr lang="zh-CN" altLang="en-US" sz="2200" dirty="0">
                <a:solidFill>
                  <a:schemeClr val="tx2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营业利润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种方法）；</a:t>
            </a:r>
            <a:endParaRPr lang="en-US" altLang="zh-CN" sz="22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、企业应将更多的生产资源和广告资源分配给哪个产品，公司的盈利能力会更强？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91344" y="92845"/>
            <a:ext cx="5535745" cy="1106246"/>
            <a:chOff x="1271464" y="2420888"/>
            <a:chExt cx="4392488" cy="1106246"/>
          </a:xfrm>
        </p:grpSpPr>
        <p:sp>
          <p:nvSpPr>
            <p:cNvPr id="12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26882" y="2449916"/>
              <a:ext cx="41044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步骤三  评价经营安全程度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5366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113485"/>
              </p:ext>
            </p:extLst>
          </p:nvPr>
        </p:nvGraphicFramePr>
        <p:xfrm>
          <a:off x="911424" y="1340768"/>
          <a:ext cx="10009110" cy="3830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18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18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18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18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018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项目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J1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J2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J3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综合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销售额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销售比重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边际贡献率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保本销售额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保本销售量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--------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综合安全边际率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--------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--------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--------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营业利润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--------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--------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--------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191344" y="92845"/>
            <a:ext cx="5535745" cy="1106246"/>
            <a:chOff x="1271464" y="2420888"/>
            <a:chExt cx="4392488" cy="1106246"/>
          </a:xfrm>
        </p:grpSpPr>
        <p:sp>
          <p:nvSpPr>
            <p:cNvPr id="9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426882" y="2449916"/>
              <a:ext cx="41044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步骤三  评价经营安全程度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8490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014147"/>
              </p:ext>
            </p:extLst>
          </p:nvPr>
        </p:nvGraphicFramePr>
        <p:xfrm>
          <a:off x="911424" y="1340768"/>
          <a:ext cx="10009110" cy="3830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18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18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18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18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018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项目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J1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J2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J3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综合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销售额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200 000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100 000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200 000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500 000</a:t>
                      </a:r>
                      <a:endParaRPr lang="zh-CN" altLang="en-US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销售比重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40%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20%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40%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100%</a:t>
                      </a:r>
                      <a:endParaRPr lang="zh-CN" altLang="en-US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边际贡献率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37.5%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40%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50%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43%</a:t>
                      </a:r>
                      <a:endParaRPr lang="zh-CN" altLang="en-US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保本销售额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160 000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80 000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160</a:t>
                      </a:r>
                      <a:r>
                        <a:rPr lang="en-US" altLang="zh-CN" sz="2000" b="1" baseline="0" dirty="0"/>
                        <a:t> 000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400 000</a:t>
                      </a:r>
                      <a:endParaRPr lang="zh-CN" altLang="en-US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保本销售量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4 000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8 000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10 000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综合安全边际率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20%</a:t>
                      </a:r>
                      <a:endParaRPr lang="zh-CN" altLang="en-US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营业利润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43 000</a:t>
                      </a:r>
                      <a:endParaRPr lang="zh-CN" altLang="en-US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191344" y="92845"/>
            <a:ext cx="5535745" cy="1106246"/>
            <a:chOff x="1271464" y="2420888"/>
            <a:chExt cx="4392488" cy="1106246"/>
          </a:xfrm>
        </p:grpSpPr>
        <p:sp>
          <p:nvSpPr>
            <p:cNvPr id="9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426882" y="2449916"/>
              <a:ext cx="41044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步骤三  评价经营安全程度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7214491"/>
      </p:ext>
    </p:extLst>
  </p:cSld>
  <p:clrMapOvr>
    <a:masterClrMapping/>
  </p:clrMapOvr>
</p:sld>
</file>

<file path=ppt/theme/theme1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自定义设计方案">
      <a:majorFont>
        <a:latin typeface="Calibri"/>
        <a:ea typeface="SimSun"/>
        <a:cs typeface=""/>
      </a:majorFont>
      <a:minorFont>
        <a:latin typeface="Cambria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经典文字搭配方式">
      <a:majorFont>
        <a:latin typeface="Franklin Gothic Medium"/>
        <a:ea typeface="长城特粗宋体"/>
        <a:cs typeface=""/>
      </a:majorFont>
      <a:minorFont>
        <a:latin typeface="Franklin Gothic Book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db2004c003l">
  <a:themeElements>
    <a:clrScheme name="cdb2004c003l 1">
      <a:dk1>
        <a:srgbClr val="163794"/>
      </a:dk1>
      <a:lt1>
        <a:srgbClr val="FFFFFF"/>
      </a:lt1>
      <a:dk2>
        <a:srgbClr val="000000"/>
      </a:dk2>
      <a:lt2>
        <a:srgbClr val="C0C0C0"/>
      </a:lt2>
      <a:accent1>
        <a:srgbClr val="009999"/>
      </a:accent1>
      <a:accent2>
        <a:srgbClr val="990000"/>
      </a:accent2>
      <a:accent3>
        <a:srgbClr val="FFFFFF"/>
      </a:accent3>
      <a:accent4>
        <a:srgbClr val="112D7E"/>
      </a:accent4>
      <a:accent5>
        <a:srgbClr val="AACACA"/>
      </a:accent5>
      <a:accent6>
        <a:srgbClr val="8A0000"/>
      </a:accent6>
      <a:hlink>
        <a:srgbClr val="6699FF"/>
      </a:hlink>
      <a:folHlink>
        <a:srgbClr val="969696"/>
      </a:folHlink>
    </a:clrScheme>
    <a:fontScheme name="cdb2004c003l">
      <a:majorFont>
        <a:latin typeface="Verdana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新魏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新魏" pitchFamily="2" charset="-122"/>
          </a:defRPr>
        </a:defPPr>
      </a:lstStyle>
    </a:lnDef>
  </a:objectDefaults>
  <a:extraClrSchemeLst>
    <a:extraClrScheme>
      <a:clrScheme name="cdb2004c003l 1">
        <a:dk1>
          <a:srgbClr val="163794"/>
        </a:dk1>
        <a:lt1>
          <a:srgbClr val="FFFFFF"/>
        </a:lt1>
        <a:dk2>
          <a:srgbClr val="000000"/>
        </a:dk2>
        <a:lt2>
          <a:srgbClr val="C0C0C0"/>
        </a:lt2>
        <a:accent1>
          <a:srgbClr val="009999"/>
        </a:accent1>
        <a:accent2>
          <a:srgbClr val="990000"/>
        </a:accent2>
        <a:accent3>
          <a:srgbClr val="FFFFFF"/>
        </a:accent3>
        <a:accent4>
          <a:srgbClr val="112D7E"/>
        </a:accent4>
        <a:accent5>
          <a:srgbClr val="AACACA"/>
        </a:accent5>
        <a:accent6>
          <a:srgbClr val="8A0000"/>
        </a:accent6>
        <a:hlink>
          <a:srgbClr val="66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03l 2">
        <a:dk1>
          <a:srgbClr val="29698D"/>
        </a:dk1>
        <a:lt1>
          <a:srgbClr val="FFFFFF"/>
        </a:lt1>
        <a:dk2>
          <a:srgbClr val="000000"/>
        </a:dk2>
        <a:lt2>
          <a:srgbClr val="A1BABD"/>
        </a:lt2>
        <a:accent1>
          <a:srgbClr val="FF5050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FFB3B3"/>
        </a:accent5>
        <a:accent6>
          <a:srgbClr val="E78A2D"/>
        </a:accent6>
        <a:hlink>
          <a:srgbClr val="00CC99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03l 3">
        <a:dk1>
          <a:srgbClr val="666699"/>
        </a:dk1>
        <a:lt1>
          <a:srgbClr val="FFFFFF"/>
        </a:lt1>
        <a:dk2>
          <a:srgbClr val="000000"/>
        </a:dk2>
        <a:lt2>
          <a:srgbClr val="C0C0C0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同意提议">
  <a:themeElements>
    <a:clrScheme name="2_同意提议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2_同意提议">
      <a:majorFont>
        <a:latin typeface="华文新魏"/>
        <a:ea typeface="华文新魏"/>
        <a:cs typeface=""/>
      </a:majorFont>
      <a:minorFont>
        <a:latin typeface="楷体_GB2312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同意提议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2995</TotalTime>
  <Words>632</Words>
  <Application>Microsoft Office PowerPoint</Application>
  <PresentationFormat>宽屏</PresentationFormat>
  <Paragraphs>115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8</vt:i4>
      </vt:variant>
    </vt:vector>
  </HeadingPairs>
  <TitlesOfParts>
    <vt:vector size="26" baseType="lpstr">
      <vt:lpstr>黑体</vt:lpstr>
      <vt:lpstr>华文隶书</vt:lpstr>
      <vt:lpstr>华文新魏</vt:lpstr>
      <vt:lpstr>华文行楷</vt:lpstr>
      <vt:lpstr>宋体</vt:lpstr>
      <vt:lpstr>微软雅黑</vt:lpstr>
      <vt:lpstr>Arial</vt:lpstr>
      <vt:lpstr>Calibri</vt:lpstr>
      <vt:lpstr>Franklin Gothic Book</vt:lpstr>
      <vt:lpstr>Franklin Gothic Medium</vt:lpstr>
      <vt:lpstr>Times New Roman</vt:lpstr>
      <vt:lpstr>Verdana</vt:lpstr>
      <vt:lpstr>Wingdings</vt:lpstr>
      <vt:lpstr>2_自定义设计方案</vt:lpstr>
      <vt:lpstr>自定义设计方案</vt:lpstr>
      <vt:lpstr>1_自定义设计方案</vt:lpstr>
      <vt:lpstr>cdb2004c003l</vt:lpstr>
      <vt:lpstr>2_同意提议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孙述威</cp:lastModifiedBy>
  <cp:revision>923</cp:revision>
  <dcterms:created xsi:type="dcterms:W3CDTF">2012-09-24T07:17:00Z</dcterms:created>
  <dcterms:modified xsi:type="dcterms:W3CDTF">2022-04-02T02:50:16Z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